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8" r:id="rId1"/>
  </p:sldMasterIdLst>
  <p:notesMasterIdLst>
    <p:notesMasterId r:id="rId66"/>
  </p:notesMasterIdLst>
  <p:handoutMasterIdLst>
    <p:handoutMasterId r:id="rId67"/>
  </p:handoutMasterIdLst>
  <p:sldIdLst>
    <p:sldId id="689" r:id="rId2"/>
    <p:sldId id="762" r:id="rId3"/>
    <p:sldId id="695" r:id="rId4"/>
    <p:sldId id="698" r:id="rId5"/>
    <p:sldId id="699" r:id="rId6"/>
    <p:sldId id="700" r:id="rId7"/>
    <p:sldId id="701" r:id="rId8"/>
    <p:sldId id="761" r:id="rId9"/>
    <p:sldId id="702" r:id="rId10"/>
    <p:sldId id="757" r:id="rId11"/>
    <p:sldId id="703" r:id="rId12"/>
    <p:sldId id="704" r:id="rId13"/>
    <p:sldId id="705" r:id="rId14"/>
    <p:sldId id="707" r:id="rId15"/>
    <p:sldId id="708" r:id="rId16"/>
    <p:sldId id="709" r:id="rId17"/>
    <p:sldId id="710" r:id="rId18"/>
    <p:sldId id="711" r:id="rId19"/>
    <p:sldId id="712" r:id="rId20"/>
    <p:sldId id="713" r:id="rId21"/>
    <p:sldId id="714" r:id="rId22"/>
    <p:sldId id="715" r:id="rId23"/>
    <p:sldId id="716" r:id="rId24"/>
    <p:sldId id="717" r:id="rId25"/>
    <p:sldId id="718" r:id="rId26"/>
    <p:sldId id="720" r:id="rId27"/>
    <p:sldId id="758" r:id="rId28"/>
    <p:sldId id="721" r:id="rId29"/>
    <p:sldId id="722" r:id="rId30"/>
    <p:sldId id="723" r:id="rId31"/>
    <p:sldId id="724" r:id="rId32"/>
    <p:sldId id="725" r:id="rId33"/>
    <p:sldId id="726" r:id="rId34"/>
    <p:sldId id="759" r:id="rId35"/>
    <p:sldId id="728" r:id="rId36"/>
    <p:sldId id="729" r:id="rId37"/>
    <p:sldId id="730" r:id="rId38"/>
    <p:sldId id="760" r:id="rId39"/>
    <p:sldId id="731" r:id="rId40"/>
    <p:sldId id="732" r:id="rId41"/>
    <p:sldId id="733" r:id="rId42"/>
    <p:sldId id="734" r:id="rId43"/>
    <p:sldId id="735" r:id="rId44"/>
    <p:sldId id="736" r:id="rId45"/>
    <p:sldId id="737" r:id="rId46"/>
    <p:sldId id="738" r:id="rId47"/>
    <p:sldId id="740" r:id="rId48"/>
    <p:sldId id="741" r:id="rId49"/>
    <p:sldId id="742" r:id="rId50"/>
    <p:sldId id="743" r:id="rId51"/>
    <p:sldId id="744" r:id="rId52"/>
    <p:sldId id="745" r:id="rId53"/>
    <p:sldId id="746" r:id="rId54"/>
    <p:sldId id="747" r:id="rId55"/>
    <p:sldId id="748" r:id="rId56"/>
    <p:sldId id="749" r:id="rId57"/>
    <p:sldId id="750" r:id="rId58"/>
    <p:sldId id="751" r:id="rId59"/>
    <p:sldId id="752" r:id="rId60"/>
    <p:sldId id="753" r:id="rId61"/>
    <p:sldId id="754" r:id="rId62"/>
    <p:sldId id="755" r:id="rId63"/>
    <p:sldId id="756" r:id="rId64"/>
    <p:sldId id="684" r:id="rId65"/>
  </p:sldIdLst>
  <p:sldSz cx="12198350" cy="6859588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DD4"/>
    <a:srgbClr val="FFFF00"/>
    <a:srgbClr val="A19A3D"/>
    <a:srgbClr val="7AC71D"/>
    <a:srgbClr val="FF3300"/>
    <a:srgbClr val="0D94D7"/>
    <a:srgbClr val="BC8522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8420" autoAdjust="0"/>
  </p:normalViewPr>
  <p:slideViewPr>
    <p:cSldViewPr>
      <p:cViewPr varScale="1">
        <p:scale>
          <a:sx n="98" d="100"/>
          <a:sy n="98" d="100"/>
        </p:scale>
        <p:origin x="55" y="267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7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3E3F128-43A0-4C94-B045-A35AEED91ADC}" type="datetimeFigureOut">
              <a:rPr lang="zh-CN" altLang="en-US"/>
              <a:pPr>
                <a:defRPr/>
              </a:pPr>
              <a:t>2021/9/13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88E3C55-8B37-4940-BDBF-95E03A8C8E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964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6E28E8C-C8AC-4E66-BB5A-61B2C7B78C8E}" type="datetimeFigureOut">
              <a:rPr lang="zh-CN" altLang="en-US"/>
              <a:pPr/>
              <a:t>2021/9/13</a:t>
            </a:fld>
            <a:endParaRPr lang="en-US" altLang="zh-CN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FF79802C-19AE-4F9D-9FD9-C8BF7844585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96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72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4720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815CD8F7-F5A7-4D10-9D0D-642CC0C89D7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802C-19AE-4F9D-9FD9-C8BF78445859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568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527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15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154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5C1EB47-B062-40D6-AE80-7A03364AC870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3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802C-19AE-4F9D-9FD9-C8BF78445859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805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15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154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5C1EB47-B062-40D6-AE80-7A03364AC870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10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802C-19AE-4F9D-9FD9-C8BF78445859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744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15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154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5C1EB47-B062-40D6-AE80-7A03364AC870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27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802C-19AE-4F9D-9FD9-C8BF78445859}" type="slidenum">
              <a:rPr lang="zh-CN" altLang="en-US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8676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15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154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5C1EB47-B062-40D6-AE80-7A03364AC870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34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802C-19AE-4F9D-9FD9-C8BF78445859}" type="slidenum">
              <a:rPr lang="zh-CN" altLang="en-US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378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69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3696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9A6334E2-B10E-4232-878C-7B1245C3C471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64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802C-19AE-4F9D-9FD9-C8BF78445859}" type="slidenum">
              <a:rPr lang="zh-CN" altLang="en-US" smtClean="0"/>
              <a:pPr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266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161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7788"/>
            <a:ext cx="8537575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594825"/>
      </p:ext>
    </p:extLst>
  </p:cSld>
  <p:clrMapOvr>
    <a:masterClrMapping/>
  </p:clrMapOvr>
  <p:transition spd="med" advClick="0" advTm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144556"/>
      </p:ext>
    </p:extLst>
  </p:cSld>
  <p:clrMapOvr>
    <a:masterClrMapping/>
  </p:clrMapOvr>
  <p:transition spd="med" advClick="0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274638"/>
            <a:ext cx="2744787" cy="58531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1963" cy="5853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43157"/>
      </p:ext>
    </p:extLst>
  </p:cSld>
  <p:clrMapOvr>
    <a:masterClrMapping/>
  </p:clrMapOvr>
  <p:transition spd="med" advClick="0" advTm="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22"/>
            <a:ext cx="12198351" cy="686341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007960" y="834057"/>
            <a:ext cx="104706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431595" y="390618"/>
            <a:ext cx="520767" cy="274702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1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1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1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6148" y="322735"/>
            <a:ext cx="895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24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273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653426"/>
      </p:ext>
    </p:extLst>
  </p:cSld>
  <p:clrMapOvr>
    <a:masterClrMapping/>
  </p:clrMapOvr>
  <p:transition spd="med" advClick="0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8488"/>
            <a:ext cx="1036796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7962" cy="15017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23688953"/>
      </p:ext>
    </p:extLst>
  </p:cSld>
  <p:clrMapOvr>
    <a:masterClrMapping/>
  </p:clrMapOvr>
  <p:transition spd="med" advClick="0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3375" cy="45275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375" y="1600200"/>
            <a:ext cx="5413375" cy="45275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80053"/>
      </p:ext>
    </p:extLst>
  </p:cSld>
  <p:clrMapOvr>
    <a:masterClrMapping/>
  </p:clrMapOvr>
  <p:transition spd="med" advClick="0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28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273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2737" cy="39528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55245"/>
      </p:ext>
    </p:extLst>
  </p:cSld>
  <p:clrMapOvr>
    <a:masterClrMapping/>
  </p:clrMapOvr>
  <p:transition spd="med" advClick="0" advTm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191942"/>
      </p:ext>
    </p:extLst>
  </p:cSld>
  <p:clrMapOvr>
    <a:masterClrMapping/>
  </p:clrMapOvr>
  <p:transition spd="med" advClick="0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017768"/>
      </p:ext>
    </p:extLst>
  </p:cSld>
  <p:clrMapOvr>
    <a:masterClrMapping/>
  </p:clrMapOvr>
  <p:transition spd="med" advClick="0" advTm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9900" cy="5854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2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5202598"/>
      </p:ext>
    </p:extLst>
  </p:cSld>
  <p:clrMapOvr>
    <a:masterClrMapping/>
  </p:clrMapOvr>
  <p:transition spd="med" advClick="0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2188"/>
            <a:ext cx="7319963" cy="5667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9963" cy="4116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8925"/>
            <a:ext cx="7319963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5435591"/>
      </p:ext>
    </p:extLst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UpDiag">
          <a:fgClr>
            <a:srgbClr val="D9D9D9"/>
          </a:fgClr>
          <a:bgClr>
            <a:srgbClr val="F2F2F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708" name="Picture 4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12190413" cy="688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</p:sldLayoutIdLst>
  <p:transition spd="med" advClick="0" advTm="0">
    <p:pull/>
  </p:transition>
  <p:timing>
    <p:tnLst>
      <p:par>
        <p:cTn id="1" dur="indefinite" restart="never" nodeType="tmRoot"/>
      </p:par>
    </p:tnLst>
  </p:timing>
  <p:hf sldNum="0" hdr="0" dt="0"/>
  <p:txStyles>
    <p:titleStyle>
      <a:lvl1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2pPr>
      <a:lvl3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4572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9144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13716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18288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9pPr>
    </p:titleStyle>
    <p:bodyStyle>
      <a:lvl1pPr marL="455613" indent="-4556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3800">
          <a:solidFill>
            <a:schemeClr val="tx1"/>
          </a:solidFill>
          <a:latin typeface="+mn-lt"/>
          <a:ea typeface="+mn-ea"/>
        </a:defRPr>
      </a:lvl2pPr>
      <a:lvl3pPr marL="1524000" indent="-304800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100">
          <a:solidFill>
            <a:schemeClr val="tx1"/>
          </a:solidFill>
          <a:latin typeface="+mn-lt"/>
          <a:ea typeface="+mn-ea"/>
        </a:defRPr>
      </a:lvl3pPr>
      <a:lvl4pPr marL="2133600" indent="-307975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32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2004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76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48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20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.biancheng.net/ref/sin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>
            <a:extLst>
              <a:ext uri="{FF2B5EF4-FFF2-40B4-BE49-F238E27FC236}">
                <a16:creationId xmlns:a16="http://schemas.microsoft.com/office/drawing/2014/main" id="{36E7B933-2CBB-4285-9C01-8265D4BDB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" y="0"/>
            <a:ext cx="12183993" cy="6859588"/>
          </a:xfrm>
          <a:prstGeom prst="rect">
            <a:avLst/>
          </a:prstGeom>
        </p:spPr>
      </p:pic>
      <p:sp>
        <p:nvSpPr>
          <p:cNvPr id="129" name="TextBox 26">
            <a:extLst>
              <a:ext uri="{FF2B5EF4-FFF2-40B4-BE49-F238E27FC236}">
                <a16:creationId xmlns:a16="http://schemas.microsoft.com/office/drawing/2014/main" id="{676899CD-5C83-4B53-BFA7-53ABDA795D87}"/>
              </a:ext>
            </a:extLst>
          </p:cNvPr>
          <p:cNvSpPr txBox="1"/>
          <p:nvPr/>
        </p:nvSpPr>
        <p:spPr>
          <a:xfrm>
            <a:off x="402116" y="1397182"/>
            <a:ext cx="66247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面向对象程序设计</a:t>
            </a:r>
            <a:endParaRPr lang="en-US" altLang="zh-CN" sz="60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36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四</a:t>
            </a:r>
            <a:r>
              <a:rPr lang="zh-CN" altLang="en-US" sz="3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章：类的设计（一）</a:t>
            </a:r>
            <a:endParaRPr lang="en-US" altLang="zh-CN" sz="36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0" name="TextBox 12">
            <a:extLst>
              <a:ext uri="{FF2B5EF4-FFF2-40B4-BE49-F238E27FC236}">
                <a16:creationId xmlns:a16="http://schemas.microsoft.com/office/drawing/2014/main" id="{479E23A7-7B83-4AF3-8795-3B16207A7272}"/>
              </a:ext>
            </a:extLst>
          </p:cNvPr>
          <p:cNvSpPr txBox="1"/>
          <p:nvPr/>
        </p:nvSpPr>
        <p:spPr>
          <a:xfrm>
            <a:off x="582507" y="189434"/>
            <a:ext cx="2636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spc="-300" dirty="0" smtClean="0">
                <a:solidFill>
                  <a:schemeClr val="bg1"/>
                </a:solidFill>
                <a:latin typeface="Agency FB" pitchFamily="34" charset="0"/>
              </a:rPr>
              <a:t>2021</a:t>
            </a:r>
            <a:endParaRPr lang="zh-CN" altLang="en-US" sz="7200" spc="-300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131" name="TextBox 33">
            <a:extLst>
              <a:ext uri="{FF2B5EF4-FFF2-40B4-BE49-F238E27FC236}">
                <a16:creationId xmlns:a16="http://schemas.microsoft.com/office/drawing/2014/main" id="{FFD3213A-B971-4F8D-8915-020533E32684}"/>
              </a:ext>
            </a:extLst>
          </p:cNvPr>
          <p:cNvSpPr txBox="1"/>
          <p:nvPr/>
        </p:nvSpPr>
        <p:spPr>
          <a:xfrm>
            <a:off x="770583" y="4599714"/>
            <a:ext cx="588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李际军  </a:t>
            </a:r>
            <a:r>
              <a:rPr lang="en-US" altLang="zh-CN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lijijun@cs.zju.edu.cn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1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11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60612" name="Picture 100" descr="未标题-8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38200"/>
            <a:ext cx="4103688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0613" name="矩形 134"/>
          <p:cNvSpPr>
            <a:spLocks noChangeArrowheads="1"/>
          </p:cNvSpPr>
          <p:nvPr/>
        </p:nvSpPr>
        <p:spPr bwMode="auto">
          <a:xfrm>
            <a:off x="4895850" y="1306513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2</a:t>
            </a:r>
            <a:endParaRPr lang="en-US" altLang="zh-CN" sz="1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方正兰亭细黑_GBK"/>
              <a:sym typeface="微软雅黑" pitchFamily="34" charset="-122"/>
            </a:endParaRP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062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0623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24" name="Text Box 1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062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0632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33" name="Text Box 12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063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0641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42" name="Text Box 13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064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0650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51" name="Text Box 13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06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0659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60" name="Text Box 14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067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0674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75" name="Text Box 163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0679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 dirty="0" smtClean="0">
                <a:latin typeface="Impact" pitchFamily="34" charset="0"/>
                <a:ea typeface="方正大黑简体" pitchFamily="65" charset="-122"/>
              </a:rPr>
              <a:t>第二部分</a:t>
            </a:r>
            <a:endParaRPr lang="zh-CN" altLang="en-US" sz="5400" dirty="0">
              <a:latin typeface="Impact" pitchFamily="34" charset="0"/>
              <a:ea typeface="方正大黑简体" pitchFamily="65" charset="-122"/>
            </a:endParaRPr>
          </a:p>
        </p:txBody>
      </p:sp>
      <p:grpSp>
        <p:nvGrpSpPr>
          <p:cNvPr id="960680" name="Group 168"/>
          <p:cNvGrpSpPr>
            <a:grpSpLocks/>
          </p:cNvGrpSpPr>
          <p:nvPr/>
        </p:nvGrpSpPr>
        <p:grpSpPr bwMode="auto">
          <a:xfrm>
            <a:off x="3673475" y="5444802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0683" name="圆角矩形 606"/>
          <p:cNvSpPr>
            <a:spLocks noChangeArrowheads="1"/>
          </p:cNvSpPr>
          <p:nvPr/>
        </p:nvSpPr>
        <p:spPr bwMode="auto">
          <a:xfrm>
            <a:off x="3578225" y="5382890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对象数组与对象指针</a:t>
            </a:r>
            <a:endParaRPr lang="zh-CN" altLang="zh-CN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374905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0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0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613" grpId="0"/>
      <p:bldP spid="960679" grpId="0"/>
      <p:bldP spid="9606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98745" y="908260"/>
            <a:ext cx="11633077" cy="533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/>
              <a:t>对象数组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zh-CN" altLang="en-US" b="0" kern="0" dirty="0"/>
              <a:t>    所谓对象数组是指每一</a:t>
            </a:r>
            <a:r>
              <a:rPr lang="zh-CN" altLang="en-US" b="0" kern="0" dirty="0">
                <a:solidFill>
                  <a:srgbClr val="FF0000"/>
                </a:solidFill>
              </a:rPr>
              <a:t>数组元素</a:t>
            </a:r>
            <a:r>
              <a:rPr lang="zh-CN" altLang="en-US" b="0" kern="0" dirty="0"/>
              <a:t>都是</a:t>
            </a:r>
            <a:r>
              <a:rPr lang="zh-CN" altLang="en-US" b="0" kern="0" dirty="0">
                <a:solidFill>
                  <a:srgbClr val="FF0000"/>
                </a:solidFill>
              </a:rPr>
              <a:t>对象</a:t>
            </a:r>
            <a:r>
              <a:rPr lang="zh-CN" altLang="en-US" b="0" kern="0" dirty="0"/>
              <a:t>的</a:t>
            </a:r>
            <a:r>
              <a:rPr lang="zh-CN" altLang="en-US" b="0" kern="0" dirty="0">
                <a:solidFill>
                  <a:srgbClr val="FF0000"/>
                </a:solidFill>
              </a:rPr>
              <a:t>数组</a:t>
            </a:r>
            <a:r>
              <a:rPr lang="zh-CN" altLang="en-US" b="0" kern="0" dirty="0"/>
              <a:t>，也就是说，若一个类有若干个对象，则把这一系列的对象用一个数组来存放。对象数组的元素是对象，不仅具有数据成员，而且还有函数</a:t>
            </a:r>
            <a:r>
              <a:rPr lang="zh-CN" altLang="en-US" b="0" kern="0" dirty="0" smtClean="0"/>
              <a:t>成员。</a:t>
            </a:r>
            <a:endParaRPr lang="zh-CN" altLang="en-US" b="0" kern="0" dirty="0"/>
          </a:p>
          <a:p>
            <a:pPr algn="just">
              <a:buFont typeface="Wingdings" pitchFamily="2" charset="2"/>
              <a:buNone/>
              <a:defRPr/>
            </a:pPr>
            <a:endParaRPr lang="zh-CN" altLang="en-US" b="0" kern="0" dirty="0"/>
          </a:p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/>
              <a:t> 定义一个一维数组的格式如下</a:t>
            </a:r>
            <a:r>
              <a:rPr lang="en-US" altLang="zh-CN" b="0" kern="0" dirty="0"/>
              <a:t>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b="0" kern="0" dirty="0"/>
              <a:t>          </a:t>
            </a:r>
            <a:r>
              <a:rPr lang="zh-CN" altLang="en-US" b="0" kern="0" dirty="0">
                <a:solidFill>
                  <a:srgbClr val="FF0000"/>
                </a:solidFill>
              </a:rPr>
              <a:t>类名 数组名</a:t>
            </a:r>
            <a:r>
              <a:rPr lang="en-US" altLang="zh-CN" b="0" kern="0" dirty="0">
                <a:solidFill>
                  <a:srgbClr val="FF0000"/>
                </a:solidFill>
              </a:rPr>
              <a:t>[</a:t>
            </a:r>
            <a:r>
              <a:rPr lang="zh-CN" altLang="en-US" b="0" kern="0" dirty="0">
                <a:solidFill>
                  <a:srgbClr val="FF0000"/>
                </a:solidFill>
              </a:rPr>
              <a:t>下标表达式</a:t>
            </a:r>
            <a:r>
              <a:rPr lang="en-US" altLang="zh-CN" b="0" kern="0" dirty="0">
                <a:solidFill>
                  <a:srgbClr val="FF0000"/>
                </a:solidFill>
              </a:rPr>
              <a:t>]; </a:t>
            </a:r>
          </a:p>
          <a:p>
            <a:pPr>
              <a:buFont typeface="Wingdings" pitchFamily="2" charset="2"/>
              <a:buNone/>
              <a:defRPr/>
            </a:pPr>
            <a:endParaRPr lang="en-US" altLang="zh-CN" b="0" kern="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/>
              <a:t>例如</a:t>
            </a:r>
            <a:r>
              <a:rPr lang="en-US" altLang="zh-CN" b="0" kern="0" dirty="0"/>
              <a:t>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b="0" kern="0" dirty="0"/>
              <a:t>       </a:t>
            </a:r>
            <a:r>
              <a:rPr lang="en-US" altLang="zh-CN" b="0" kern="0" dirty="0" smtClean="0"/>
              <a:t>Student </a:t>
            </a:r>
            <a:r>
              <a:rPr lang="en-US" altLang="zh-CN" b="0" kern="0" dirty="0" err="1"/>
              <a:t>stu</a:t>
            </a:r>
            <a:r>
              <a:rPr lang="en-US" altLang="zh-CN" b="0" kern="0" dirty="0" smtClean="0"/>
              <a:t>[4</a:t>
            </a:r>
            <a:r>
              <a:rPr lang="en-US" altLang="zh-CN" b="0" kern="0" dirty="0"/>
              <a:t>];  </a:t>
            </a:r>
            <a:r>
              <a:rPr lang="en-US" altLang="zh-CN" b="0" kern="0" dirty="0" smtClean="0"/>
              <a:t>    //</a:t>
            </a:r>
            <a:r>
              <a:rPr lang="zh-CN" altLang="en-US" b="0" kern="0" dirty="0"/>
              <a:t>定义了</a:t>
            </a:r>
            <a:r>
              <a:rPr lang="zh-CN" altLang="en-US" b="0" kern="0" dirty="0" smtClean="0"/>
              <a:t>类</a:t>
            </a:r>
            <a:r>
              <a:rPr lang="en-US" altLang="zh-CN" b="0" kern="0" dirty="0"/>
              <a:t>Student</a:t>
            </a:r>
            <a:r>
              <a:rPr lang="zh-CN" altLang="en-US" b="0" kern="0" dirty="0" smtClean="0"/>
              <a:t>的</a:t>
            </a:r>
            <a:r>
              <a:rPr lang="zh-CN" altLang="en-US" b="0" kern="0" dirty="0"/>
              <a:t>对象</a:t>
            </a:r>
            <a:r>
              <a:rPr lang="zh-CN" altLang="en-US" b="0" kern="0" dirty="0" smtClean="0"/>
              <a:t>数组</a:t>
            </a:r>
            <a:r>
              <a:rPr lang="en-US" altLang="zh-CN" b="0" kern="0" dirty="0" err="1"/>
              <a:t>stu</a:t>
            </a:r>
            <a:r>
              <a:rPr lang="en-US" altLang="zh-CN" b="0" kern="0" dirty="0"/>
              <a:t>.</a:t>
            </a:r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5182617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985838" y="398"/>
            <a:ext cx="2121075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</a:rPr>
              <a:t>对象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数组</a:t>
            </a:r>
            <a:endParaRPr lang="zh-CN" altLang="en-US" sz="3200" b="1" dirty="0">
              <a:solidFill>
                <a:schemeClr val="bg1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168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11859" y="716776"/>
            <a:ext cx="11791972" cy="57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 smtClean="0">
                <a:latin typeface="宋体" pitchFamily="2" charset="-122"/>
              </a:rPr>
              <a:t>与</a:t>
            </a:r>
            <a:r>
              <a:rPr lang="zh-CN" altLang="en-US" b="0" kern="0" dirty="0">
                <a:latin typeface="宋体" pitchFamily="2" charset="-122"/>
              </a:rPr>
              <a:t>基本数据类型的数组一样</a:t>
            </a:r>
            <a:r>
              <a:rPr lang="en-US" altLang="zh-CN" b="0" kern="0" dirty="0">
                <a:latin typeface="宋体" pitchFamily="2" charset="-122"/>
              </a:rPr>
              <a:t>,</a:t>
            </a:r>
            <a:r>
              <a:rPr lang="zh-CN" altLang="en-US" b="0" kern="0" dirty="0">
                <a:latin typeface="宋体" pitchFamily="2" charset="-122"/>
              </a:rPr>
              <a:t>在使用对象数组时也</a:t>
            </a:r>
            <a:r>
              <a:rPr lang="zh-CN" altLang="en-US" b="0" kern="0" dirty="0">
                <a:solidFill>
                  <a:srgbClr val="FF0000"/>
                </a:solidFill>
              </a:rPr>
              <a:t>只能访问单个数组元素</a:t>
            </a:r>
            <a:r>
              <a:rPr lang="en-US" altLang="zh-CN" b="0" kern="0" dirty="0">
                <a:latin typeface="宋体" pitchFamily="2" charset="-122"/>
              </a:rPr>
              <a:t>,</a:t>
            </a:r>
            <a:r>
              <a:rPr lang="zh-CN" altLang="en-US" b="0" kern="0" dirty="0">
                <a:latin typeface="宋体" pitchFamily="2" charset="-122"/>
              </a:rPr>
              <a:t>也就是一个对象</a:t>
            </a:r>
            <a:r>
              <a:rPr lang="en-US" altLang="zh-CN" b="0" kern="0" dirty="0">
                <a:latin typeface="宋体" pitchFamily="2" charset="-122"/>
              </a:rPr>
              <a:t>,</a:t>
            </a:r>
            <a:r>
              <a:rPr lang="zh-CN" altLang="en-US" b="0" kern="0" dirty="0">
                <a:latin typeface="宋体" pitchFamily="2" charset="-122"/>
              </a:rPr>
              <a:t>通过这个对象</a:t>
            </a:r>
            <a:r>
              <a:rPr lang="en-US" altLang="zh-CN" b="0" kern="0" dirty="0">
                <a:latin typeface="宋体" pitchFamily="2" charset="-122"/>
              </a:rPr>
              <a:t>,</a:t>
            </a:r>
            <a:r>
              <a:rPr lang="zh-CN" altLang="en-US" b="0" kern="0" dirty="0">
                <a:latin typeface="宋体" pitchFamily="2" charset="-122"/>
              </a:rPr>
              <a:t>也</a:t>
            </a:r>
            <a:r>
              <a:rPr lang="zh-CN" altLang="en-US" b="0" kern="0" dirty="0">
                <a:solidFill>
                  <a:srgbClr val="FF0000"/>
                </a:solidFill>
              </a:rPr>
              <a:t>可以访问到它的公有成员</a:t>
            </a:r>
            <a:r>
              <a:rPr lang="en-US" altLang="zh-CN" b="0" kern="0" dirty="0">
                <a:latin typeface="宋体" pitchFamily="2" charset="-122"/>
              </a:rPr>
              <a:t>,</a:t>
            </a:r>
            <a:r>
              <a:rPr lang="zh-CN" altLang="en-US" b="0" kern="0" dirty="0">
                <a:latin typeface="宋体" pitchFamily="2" charset="-122"/>
              </a:rPr>
              <a:t>一般形式是</a:t>
            </a:r>
            <a:r>
              <a:rPr lang="en-US" altLang="zh-CN" b="0" kern="0" dirty="0">
                <a:latin typeface="宋体" pitchFamily="2" charset="-122"/>
              </a:rPr>
              <a:t>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b="0" kern="0" dirty="0">
                <a:latin typeface="宋体" pitchFamily="2" charset="-122"/>
              </a:rPr>
              <a:t>       </a:t>
            </a:r>
            <a:r>
              <a:rPr lang="zh-CN" altLang="en-US" b="0" kern="0" dirty="0">
                <a:solidFill>
                  <a:schemeClr val="bg2"/>
                </a:solidFill>
                <a:latin typeface="宋体" pitchFamily="2" charset="-122"/>
              </a:rPr>
              <a:t>数组名</a:t>
            </a:r>
            <a:r>
              <a:rPr lang="en-US" altLang="zh-CN" b="0" kern="0" dirty="0">
                <a:solidFill>
                  <a:schemeClr val="bg2"/>
                </a:solidFill>
                <a:latin typeface="宋体" pitchFamily="2" charset="-122"/>
              </a:rPr>
              <a:t>[</a:t>
            </a:r>
            <a:r>
              <a:rPr lang="zh-CN" altLang="en-US" b="0" kern="0" dirty="0">
                <a:solidFill>
                  <a:schemeClr val="bg2"/>
                </a:solidFill>
                <a:latin typeface="宋体" pitchFamily="2" charset="-122"/>
              </a:rPr>
              <a:t>下标</a:t>
            </a:r>
            <a:r>
              <a:rPr lang="en-US" altLang="zh-CN" b="0" kern="0" dirty="0">
                <a:solidFill>
                  <a:schemeClr val="bg2"/>
                </a:solidFill>
                <a:latin typeface="宋体" pitchFamily="2" charset="-122"/>
              </a:rPr>
              <a:t>].</a:t>
            </a:r>
            <a:r>
              <a:rPr lang="zh-CN" altLang="en-US" b="0" kern="0" dirty="0">
                <a:solidFill>
                  <a:schemeClr val="bg2"/>
                </a:solidFill>
                <a:latin typeface="宋体" pitchFamily="2" charset="-122"/>
              </a:rPr>
              <a:t>成员</a:t>
            </a:r>
            <a:r>
              <a:rPr lang="zh-CN" altLang="en-US" b="0" kern="0" dirty="0" smtClean="0">
                <a:solidFill>
                  <a:schemeClr val="bg2"/>
                </a:solidFill>
                <a:latin typeface="宋体" pitchFamily="2" charset="-122"/>
              </a:rPr>
              <a:t>名</a:t>
            </a:r>
            <a:endParaRPr lang="en-US" altLang="zh-CN" b="0" kern="0" dirty="0" smtClean="0">
              <a:solidFill>
                <a:schemeClr val="bg2"/>
              </a:solidFill>
              <a:latin typeface="宋体" pitchFamily="2" charset="-122"/>
            </a:endParaRPr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/>
              <a:t>如果需要建立某个类的对象数组，在设计类的构造函数时就要充分考虑到数组元素初始化的需要；</a:t>
            </a:r>
          </a:p>
          <a:p>
            <a:pPr lvl="1">
              <a:defRPr/>
            </a:pPr>
            <a:r>
              <a:rPr lang="zh-CN" altLang="en-US" b="0" kern="0" dirty="0"/>
              <a:t>当各个元素的初值要求为相同的值时，应该在类中定义出不带参数的构造函数或带缺省参数值的构造函数；</a:t>
            </a:r>
          </a:p>
          <a:p>
            <a:pPr lvl="1">
              <a:defRPr/>
            </a:pPr>
            <a:r>
              <a:rPr lang="zh-CN" altLang="en-US" b="0" kern="0" dirty="0"/>
              <a:t>当各元素对象的初值要求为不同的值时需要定义带形参</a:t>
            </a:r>
            <a:r>
              <a:rPr lang="en-US" altLang="zh-CN" b="0" kern="0" dirty="0"/>
              <a:t>(</a:t>
            </a:r>
            <a:r>
              <a:rPr lang="zh-CN" altLang="en-US" b="0" kern="0" dirty="0"/>
              <a:t>无缺省值</a:t>
            </a:r>
            <a:r>
              <a:rPr lang="en-US" altLang="zh-CN" b="0" kern="0" dirty="0"/>
              <a:t>)</a:t>
            </a:r>
            <a:r>
              <a:rPr lang="zh-CN" altLang="en-US" b="0" kern="0" dirty="0"/>
              <a:t>的构造函数。</a:t>
            </a:r>
          </a:p>
          <a:p>
            <a:pPr lvl="1">
              <a:defRPr/>
            </a:pPr>
            <a:r>
              <a:rPr lang="zh-CN" altLang="en-US" b="0" kern="0" dirty="0"/>
              <a:t>定义对象数组时，可通过初始化表进行赋值。</a:t>
            </a:r>
            <a:endParaRPr lang="zh-CN" altLang="en-US" b="0" kern="0" dirty="0">
              <a:solidFill>
                <a:schemeClr val="bg2"/>
              </a:solidFill>
              <a:latin typeface="宋体" pitchFamily="2" charset="-122"/>
            </a:endParaRPr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5182617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2121075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</a:rPr>
              <a:t>对象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数组</a:t>
            </a:r>
            <a:endParaRPr lang="zh-CN" altLang="en-US" sz="3200" b="1" dirty="0">
              <a:solidFill>
                <a:schemeClr val="bg1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175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2551" y="832042"/>
            <a:ext cx="4681289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#include&lt;</a:t>
            </a:r>
            <a:r>
              <a:rPr kumimoji="1" lang="en-US" altLang="zh-CN" b="0" kern="0" dirty="0" err="1"/>
              <a:t>iostream.h</a:t>
            </a:r>
            <a:r>
              <a:rPr kumimoji="1" lang="en-US" altLang="zh-CN" b="0" kern="0" dirty="0"/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class </a:t>
            </a:r>
            <a:r>
              <a:rPr kumimoji="1" lang="en-US" altLang="zh-CN" b="0" kern="0" dirty="0" smtClean="0"/>
              <a:t>exam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 smtClean="0"/>
              <a:t>{</a:t>
            </a:r>
            <a:endParaRPr kumimoji="1" lang="en-US" altLang="zh-CN" b="0" kern="0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 smtClean="0"/>
              <a:t>public</a:t>
            </a:r>
            <a:r>
              <a:rPr kumimoji="1" lang="en-US" altLang="zh-CN" b="0" kern="0" dirty="0"/>
              <a:t>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	  void </a:t>
            </a:r>
            <a:r>
              <a:rPr kumimoji="1" lang="en-US" altLang="zh-CN" b="0" kern="0" dirty="0" err="1"/>
              <a:t>set_x</a:t>
            </a:r>
            <a:r>
              <a:rPr kumimoji="1" lang="en-US" altLang="zh-CN" b="0" kern="0" dirty="0"/>
              <a:t>(</a:t>
            </a:r>
            <a:r>
              <a:rPr kumimoji="1" lang="en-US" altLang="zh-CN" b="0" kern="0" dirty="0" err="1"/>
              <a:t>int</a:t>
            </a:r>
            <a:r>
              <a:rPr kumimoji="1" lang="en-US" altLang="zh-CN" b="0" kern="0" dirty="0"/>
              <a:t> n</a:t>
            </a:r>
            <a:r>
              <a:rPr kumimoji="1" lang="en-US" altLang="zh-CN" b="0" kern="0" dirty="0" smtClean="0"/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 </a:t>
            </a:r>
            <a:r>
              <a:rPr kumimoji="1" lang="en-US" altLang="zh-CN" b="0" kern="0" dirty="0" smtClean="0"/>
              <a:t>     { </a:t>
            </a:r>
            <a:r>
              <a:rPr kumimoji="1" lang="en-US" altLang="zh-CN" b="0" kern="0" dirty="0"/>
              <a:t>x=n;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	   </a:t>
            </a:r>
            <a:r>
              <a:rPr kumimoji="1" lang="en-US" altLang="zh-CN" b="0" kern="0" dirty="0" err="1"/>
              <a:t>int</a:t>
            </a:r>
            <a:r>
              <a:rPr kumimoji="1" lang="en-US" altLang="zh-CN" b="0" kern="0" dirty="0"/>
              <a:t> </a:t>
            </a:r>
            <a:r>
              <a:rPr kumimoji="1" lang="en-US" altLang="zh-CN" b="0" kern="0" dirty="0" err="1"/>
              <a:t>get_x</a:t>
            </a:r>
            <a:r>
              <a:rPr kumimoji="1" lang="en-US" altLang="zh-CN" b="0" kern="0" dirty="0" smtClean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 </a:t>
            </a:r>
            <a:r>
              <a:rPr kumimoji="1" lang="en-US" altLang="zh-CN" b="0" kern="0" dirty="0" smtClean="0"/>
              <a:t>     { </a:t>
            </a:r>
            <a:r>
              <a:rPr kumimoji="1" lang="en-US" altLang="zh-CN" b="0" kern="0" dirty="0"/>
              <a:t>return x;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 smtClean="0"/>
              <a:t>private</a:t>
            </a:r>
            <a:r>
              <a:rPr kumimoji="1" lang="en-US" altLang="zh-CN" b="0" kern="0" dirty="0"/>
              <a:t>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	    </a:t>
            </a:r>
            <a:r>
              <a:rPr kumimoji="1" lang="en-US" altLang="zh-CN" b="0" kern="0" dirty="0" err="1"/>
              <a:t>int</a:t>
            </a:r>
            <a:r>
              <a:rPr kumimoji="1" lang="en-US" altLang="zh-CN" b="0" kern="0" dirty="0"/>
              <a:t> x;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 smtClean="0"/>
              <a:t>};</a:t>
            </a:r>
            <a:endParaRPr kumimoji="1" lang="en-US" altLang="zh-CN" b="0" kern="0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 </a:t>
            </a:r>
            <a:endParaRPr lang="en-US" altLang="zh-CN" b="0" kern="0" dirty="0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307087" y="6067786"/>
            <a:ext cx="1800642" cy="576395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/>
              <a:t>0 1 2 3</a:t>
            </a:r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712683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985838" y="398"/>
            <a:ext cx="6337473" cy="5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6351">
              <a:lnSpc>
                <a:spcPct val="90000"/>
              </a:lnSpc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例</a:t>
            </a:r>
            <a:r>
              <a:rPr kumimoji="1" lang="en-US" altLang="zh-CN" sz="3200" dirty="0" smtClean="0">
                <a:solidFill>
                  <a:schemeClr val="bg1"/>
                </a:solidFill>
              </a:rPr>
              <a:t>4.5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对象</a:t>
            </a:r>
            <a:r>
              <a:rPr kumimoji="1" lang="zh-CN" altLang="en-US" sz="3200" dirty="0">
                <a:solidFill>
                  <a:schemeClr val="bg1"/>
                </a:solidFill>
              </a:rPr>
              <a:t>数组的应用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603232" y="984442"/>
            <a:ext cx="5616624" cy="49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 err="1" smtClean="0"/>
              <a:t>int</a:t>
            </a:r>
            <a:r>
              <a:rPr kumimoji="1" lang="en-US" altLang="zh-CN" b="0" kern="0" dirty="0" smtClean="0"/>
              <a:t> </a:t>
            </a:r>
            <a:r>
              <a:rPr kumimoji="1" lang="en-US" altLang="zh-CN" b="0" kern="0" dirty="0"/>
              <a:t>main()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 smtClean="0"/>
              <a:t>{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>
                <a:solidFill>
                  <a:srgbClr val="FF0000"/>
                </a:solidFill>
              </a:rPr>
              <a:t> </a:t>
            </a:r>
            <a:r>
              <a:rPr kumimoji="1" lang="en-US" altLang="zh-CN" b="0" kern="0" dirty="0" smtClean="0">
                <a:solidFill>
                  <a:srgbClr val="FF0000"/>
                </a:solidFill>
              </a:rPr>
              <a:t>   exam </a:t>
            </a:r>
            <a:r>
              <a:rPr kumimoji="1" lang="en-US" altLang="zh-CN" b="0" kern="0" dirty="0" err="1">
                <a:solidFill>
                  <a:srgbClr val="FF0000"/>
                </a:solidFill>
              </a:rPr>
              <a:t>ob</a:t>
            </a:r>
            <a:r>
              <a:rPr kumimoji="1" lang="en-US" altLang="zh-CN" b="0" kern="0" dirty="0">
                <a:solidFill>
                  <a:srgbClr val="FF0000"/>
                </a:solidFill>
              </a:rPr>
              <a:t>[4];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	 </a:t>
            </a:r>
            <a:r>
              <a:rPr kumimoji="1" lang="en-US" altLang="zh-CN" b="0" kern="0" dirty="0" err="1"/>
              <a:t>int</a:t>
            </a:r>
            <a:r>
              <a:rPr kumimoji="1" lang="en-US" altLang="zh-CN" b="0" kern="0" dirty="0"/>
              <a:t> </a:t>
            </a:r>
            <a:r>
              <a:rPr kumimoji="1" lang="en-US" altLang="zh-CN" b="0" kern="0" dirty="0" err="1"/>
              <a:t>i</a:t>
            </a:r>
            <a:r>
              <a:rPr kumimoji="1" lang="en-US" altLang="zh-CN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     for (</a:t>
            </a:r>
            <a:r>
              <a:rPr kumimoji="1" lang="en-US" altLang="zh-CN" b="0" kern="0" dirty="0" err="1"/>
              <a:t>i</a:t>
            </a:r>
            <a:r>
              <a:rPr kumimoji="1" lang="en-US" altLang="zh-CN" b="0" kern="0" dirty="0"/>
              <a:t>=0;i&lt;4;i++)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>
                <a:solidFill>
                  <a:srgbClr val="FF0000"/>
                </a:solidFill>
              </a:rPr>
              <a:t>         </a:t>
            </a:r>
            <a:r>
              <a:rPr kumimoji="1" lang="en-US" altLang="zh-CN" b="0" kern="0" dirty="0" err="1">
                <a:solidFill>
                  <a:srgbClr val="FF0000"/>
                </a:solidFill>
              </a:rPr>
              <a:t>ob</a:t>
            </a:r>
            <a:r>
              <a:rPr kumimoji="1" lang="en-US" altLang="zh-CN" b="0" kern="0" dirty="0">
                <a:solidFill>
                  <a:srgbClr val="FF0000"/>
                </a:solidFill>
              </a:rPr>
              <a:t>[</a:t>
            </a:r>
            <a:r>
              <a:rPr kumimoji="1" lang="en-US" altLang="zh-CN" b="0" kern="0" dirty="0" err="1">
                <a:solidFill>
                  <a:srgbClr val="FF0000"/>
                </a:solidFill>
              </a:rPr>
              <a:t>i</a:t>
            </a:r>
            <a:r>
              <a:rPr kumimoji="1" lang="en-US" altLang="zh-CN" b="0" kern="0" dirty="0">
                <a:solidFill>
                  <a:srgbClr val="FF0000"/>
                </a:solidFill>
              </a:rPr>
              <a:t>].</a:t>
            </a:r>
            <a:r>
              <a:rPr kumimoji="1" lang="en-US" altLang="zh-CN" b="0" kern="0" dirty="0" err="1">
                <a:solidFill>
                  <a:srgbClr val="FF0000"/>
                </a:solidFill>
              </a:rPr>
              <a:t>set_x</a:t>
            </a:r>
            <a:r>
              <a:rPr kumimoji="1" lang="en-US" altLang="zh-CN" b="0" kern="0" dirty="0">
                <a:solidFill>
                  <a:srgbClr val="FF0000"/>
                </a:solidFill>
              </a:rPr>
              <a:t>(</a:t>
            </a:r>
            <a:r>
              <a:rPr kumimoji="1" lang="en-US" altLang="zh-CN" b="0" kern="0" dirty="0" err="1">
                <a:solidFill>
                  <a:srgbClr val="FF0000"/>
                </a:solidFill>
              </a:rPr>
              <a:t>i</a:t>
            </a:r>
            <a:r>
              <a:rPr kumimoji="1" lang="en-US" altLang="zh-CN" b="0" kern="0" dirty="0">
                <a:solidFill>
                  <a:srgbClr val="FF0000"/>
                </a:solidFill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	for (</a:t>
            </a:r>
            <a:r>
              <a:rPr kumimoji="1" lang="en-US" altLang="zh-CN" b="0" kern="0" dirty="0" err="1"/>
              <a:t>i</a:t>
            </a:r>
            <a:r>
              <a:rPr kumimoji="1" lang="en-US" altLang="zh-CN" b="0" kern="0" dirty="0"/>
              <a:t>=0;i&lt;4;i++)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          </a:t>
            </a:r>
            <a:r>
              <a:rPr kumimoji="1" lang="en-US" altLang="zh-CN" b="0" kern="0" dirty="0" err="1"/>
              <a:t>cout</a:t>
            </a:r>
            <a:r>
              <a:rPr kumimoji="1" lang="en-US" altLang="zh-CN" b="0" kern="0" dirty="0"/>
              <a:t>&lt;&lt;</a:t>
            </a:r>
            <a:r>
              <a:rPr kumimoji="1" lang="en-US" altLang="zh-CN" b="0" kern="0" dirty="0" err="1">
                <a:solidFill>
                  <a:srgbClr val="FF0000"/>
                </a:solidFill>
              </a:rPr>
              <a:t>ob</a:t>
            </a:r>
            <a:r>
              <a:rPr kumimoji="1" lang="en-US" altLang="zh-CN" b="0" kern="0" dirty="0">
                <a:solidFill>
                  <a:srgbClr val="FF0000"/>
                </a:solidFill>
              </a:rPr>
              <a:t>[</a:t>
            </a:r>
            <a:r>
              <a:rPr kumimoji="1" lang="en-US" altLang="zh-CN" b="0" kern="0" dirty="0" err="1">
                <a:solidFill>
                  <a:srgbClr val="FF0000"/>
                </a:solidFill>
              </a:rPr>
              <a:t>i</a:t>
            </a:r>
            <a:r>
              <a:rPr kumimoji="1" lang="en-US" altLang="zh-CN" b="0" kern="0" dirty="0">
                <a:solidFill>
                  <a:srgbClr val="FF0000"/>
                </a:solidFill>
              </a:rPr>
              <a:t>].</a:t>
            </a:r>
            <a:r>
              <a:rPr kumimoji="1" lang="en-US" altLang="zh-CN" b="0" kern="0" dirty="0" err="1">
                <a:solidFill>
                  <a:srgbClr val="FF0000"/>
                </a:solidFill>
              </a:rPr>
              <a:t>get_x</a:t>
            </a:r>
            <a:r>
              <a:rPr kumimoji="1" lang="en-US" altLang="zh-CN" b="0" kern="0" dirty="0">
                <a:solidFill>
                  <a:srgbClr val="FF0000"/>
                </a:solidFill>
              </a:rPr>
              <a:t>()</a:t>
            </a:r>
            <a:r>
              <a:rPr kumimoji="1" lang="en-US" altLang="zh-CN" b="0" kern="0" dirty="0"/>
              <a:t>&lt;&lt;′ ′;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     </a:t>
            </a:r>
            <a:r>
              <a:rPr kumimoji="1" lang="en-US" altLang="zh-CN" b="0" kern="0" dirty="0" err="1"/>
              <a:t>cout</a:t>
            </a:r>
            <a:r>
              <a:rPr kumimoji="1" lang="en-US" altLang="zh-CN" b="0" kern="0" dirty="0"/>
              <a:t>&lt;&lt;</a:t>
            </a:r>
            <a:r>
              <a:rPr kumimoji="1" lang="en-US" altLang="zh-CN" b="0" kern="0" dirty="0" err="1"/>
              <a:t>endl</a:t>
            </a:r>
            <a:r>
              <a:rPr kumimoji="1" lang="en-US" altLang="zh-CN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/>
              <a:t>	return 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b="0" kern="0" dirty="0">
                <a:solidFill>
                  <a:srgbClr val="000000"/>
                </a:solidFill>
              </a:rPr>
              <a:t>  </a:t>
            </a:r>
            <a:r>
              <a:rPr kumimoji="1" lang="en-US" altLang="zh-CN" b="0" kern="0" dirty="0"/>
              <a:t>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zh-CN" sz="1800" b="0" kern="0" dirty="0"/>
          </a:p>
        </p:txBody>
      </p:sp>
    </p:spTree>
    <p:extLst>
      <p:ext uri="{BB962C8B-B14F-4D97-AF65-F5344CB8AC3E}">
        <p14:creationId xmlns:p14="http://schemas.microsoft.com/office/powerpoint/2010/main" val="207383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10496" y="990829"/>
            <a:ext cx="9925183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b="0" kern="0" dirty="0"/>
              <a:t>	</a:t>
            </a:r>
            <a:r>
              <a:rPr lang="en-US" altLang="zh-CN" b="0" kern="0" dirty="0"/>
              <a:t>#include&lt;</a:t>
            </a:r>
            <a:r>
              <a:rPr lang="en-US" altLang="zh-CN" b="0" kern="0" dirty="0" err="1"/>
              <a:t>iostream.h</a:t>
            </a:r>
            <a:r>
              <a:rPr lang="en-US" altLang="zh-CN" b="0" kern="0" dirty="0"/>
              <a:t>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	class exam{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	public: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	    </a:t>
            </a:r>
            <a:r>
              <a:rPr lang="en-US" altLang="zh-CN" b="0" kern="0" dirty="0">
                <a:solidFill>
                  <a:srgbClr val="D60093"/>
                </a:solidFill>
              </a:rPr>
              <a:t>exam()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	     { x=123;}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	    </a:t>
            </a:r>
            <a:r>
              <a:rPr lang="en-US" altLang="zh-CN" b="0" kern="0" dirty="0">
                <a:solidFill>
                  <a:srgbClr val="D60093"/>
                </a:solidFill>
              </a:rPr>
              <a:t>exam(</a:t>
            </a:r>
            <a:r>
              <a:rPr lang="en-US" altLang="zh-CN" b="0" kern="0" dirty="0" err="1">
                <a:solidFill>
                  <a:srgbClr val="D60093"/>
                </a:solidFill>
              </a:rPr>
              <a:t>int</a:t>
            </a:r>
            <a:r>
              <a:rPr lang="en-US" altLang="zh-CN" b="0" kern="0" dirty="0">
                <a:solidFill>
                  <a:srgbClr val="D60093"/>
                </a:solidFill>
              </a:rPr>
              <a:t> n)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	     { x=n;}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	    </a:t>
            </a:r>
            <a:r>
              <a:rPr lang="en-US" altLang="zh-CN" b="0" kern="0" dirty="0" err="1"/>
              <a:t>int</a:t>
            </a:r>
            <a:r>
              <a:rPr lang="en-US" altLang="zh-CN" b="0" kern="0" dirty="0"/>
              <a:t> </a:t>
            </a:r>
            <a:r>
              <a:rPr lang="en-US" altLang="zh-CN" b="0" kern="0" dirty="0" err="1"/>
              <a:t>get_x</a:t>
            </a:r>
            <a:r>
              <a:rPr lang="en-US" altLang="zh-CN" b="0" kern="0" dirty="0"/>
              <a:t>()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	     { return x;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	private: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    </a:t>
            </a:r>
            <a:r>
              <a:rPr lang="en-US" altLang="zh-CN" b="0" kern="0" dirty="0" err="1"/>
              <a:t>int</a:t>
            </a:r>
            <a:r>
              <a:rPr lang="en-US" altLang="zh-CN" b="0" kern="0" dirty="0"/>
              <a:t> x;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	};</a:t>
            </a:r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8278962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985838" y="398"/>
            <a:ext cx="7417593" cy="59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6351">
              <a:lnSpc>
                <a:spcPct val="90000"/>
              </a:lnSpc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例</a:t>
            </a:r>
            <a:r>
              <a:rPr kumimoji="1" lang="en-US" altLang="zh-CN" sz="3200" dirty="0" smtClean="0">
                <a:solidFill>
                  <a:schemeClr val="bg1"/>
                </a:solidFill>
              </a:rPr>
              <a:t>4.6</a:t>
            </a:r>
            <a:r>
              <a:rPr lang="zh-CN" altLang="en-US" sz="3600" kern="0" dirty="0" smtClean="0">
                <a:solidFill>
                  <a:schemeClr val="bg1"/>
                </a:solidFill>
              </a:rPr>
              <a:t>通过</a:t>
            </a:r>
            <a:r>
              <a:rPr lang="zh-CN" altLang="en-US" sz="3600" kern="0" dirty="0">
                <a:solidFill>
                  <a:schemeClr val="bg1"/>
                </a:solidFill>
              </a:rPr>
              <a:t>初始化表给对象数组</a:t>
            </a:r>
            <a:r>
              <a:rPr lang="zh-CN" altLang="en-US" sz="3600" kern="0" dirty="0" smtClean="0">
                <a:solidFill>
                  <a:schemeClr val="bg1"/>
                </a:solidFill>
              </a:rPr>
              <a:t>赋值</a:t>
            </a:r>
            <a:endParaRPr lang="zh-CN" altLang="en-US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068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503" y="837506"/>
            <a:ext cx="7344815" cy="640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 smtClean="0"/>
              <a:t>main</a:t>
            </a:r>
            <a:r>
              <a:rPr lang="en-US" altLang="zh-CN" sz="2400" b="0" kern="0" dirty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 smtClean="0"/>
              <a:t>{</a:t>
            </a:r>
            <a:r>
              <a:rPr lang="en-US" altLang="zh-CN" sz="2400" b="0" kern="0" dirty="0" smtClean="0">
                <a:solidFill>
                  <a:schemeClr val="folHlink"/>
                </a:solidFill>
              </a:rPr>
              <a:t>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chemeClr val="folHlink"/>
                </a:solidFill>
              </a:rPr>
              <a:t> </a:t>
            </a:r>
            <a:r>
              <a:rPr lang="en-US" altLang="zh-CN" sz="2400" b="0" kern="0" dirty="0" smtClean="0">
                <a:solidFill>
                  <a:schemeClr val="folHlink"/>
                </a:solidFill>
              </a:rPr>
              <a:t>      </a:t>
            </a:r>
            <a:r>
              <a:rPr lang="en-US" altLang="zh-CN" sz="2400" b="0" kern="0" dirty="0" smtClean="0">
                <a:solidFill>
                  <a:srgbClr val="D60093"/>
                </a:solidFill>
              </a:rPr>
              <a:t>exam </a:t>
            </a:r>
            <a:r>
              <a:rPr lang="en-US" altLang="zh-CN" sz="2400" b="0" kern="0" dirty="0">
                <a:solidFill>
                  <a:srgbClr val="D60093"/>
                </a:solidFill>
              </a:rPr>
              <a:t>ob1[4]={11,22,33,44};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D60093"/>
                </a:solidFill>
              </a:rPr>
              <a:t>	   </a:t>
            </a:r>
            <a:r>
              <a:rPr lang="en-US" altLang="zh-CN" sz="2400" b="0" kern="0" dirty="0" smtClean="0">
                <a:solidFill>
                  <a:srgbClr val="D60093"/>
                </a:solidFill>
              </a:rPr>
              <a:t>exam </a:t>
            </a:r>
            <a:r>
              <a:rPr lang="en-US" altLang="zh-CN" sz="2400" b="0" kern="0" dirty="0">
                <a:solidFill>
                  <a:srgbClr val="D60093"/>
                </a:solidFill>
              </a:rPr>
              <a:t>ob2[4]={55,66};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D60093"/>
                </a:solidFill>
              </a:rPr>
              <a:t>       </a:t>
            </a:r>
            <a:r>
              <a:rPr lang="en-US" altLang="zh-CN" sz="2400" b="0" kern="0" dirty="0" smtClean="0">
                <a:solidFill>
                  <a:srgbClr val="D60093"/>
                </a:solidFill>
              </a:rPr>
              <a:t> </a:t>
            </a:r>
            <a:r>
              <a:rPr lang="en-US" altLang="zh-CN" sz="2400" b="0" kern="0" dirty="0">
                <a:solidFill>
                  <a:srgbClr val="D60093"/>
                </a:solidFill>
              </a:rPr>
              <a:t>exam ob3[4]={exam(11),exam(22),exam(33),exam(44)};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D60093"/>
                </a:solidFill>
              </a:rPr>
              <a:t>	   </a:t>
            </a:r>
            <a:r>
              <a:rPr lang="en-US" altLang="zh-CN" sz="2400" b="0" kern="0" dirty="0" smtClean="0">
                <a:solidFill>
                  <a:srgbClr val="D60093"/>
                </a:solidFill>
              </a:rPr>
              <a:t>exam </a:t>
            </a:r>
            <a:r>
              <a:rPr lang="en-US" altLang="zh-CN" sz="2400" b="0" kern="0" dirty="0">
                <a:solidFill>
                  <a:srgbClr val="D60093"/>
                </a:solidFill>
              </a:rPr>
              <a:t>ob4[4]={exam(55),exam(66)};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D60093"/>
                </a:solidFill>
              </a:rPr>
              <a:t>	   </a:t>
            </a:r>
            <a:r>
              <a:rPr lang="en-US" altLang="zh-CN" sz="2400" b="0" kern="0" dirty="0" smtClean="0">
                <a:solidFill>
                  <a:srgbClr val="D60093"/>
                </a:solidFill>
              </a:rPr>
              <a:t>ob4[2</a:t>
            </a:r>
            <a:r>
              <a:rPr lang="en-US" altLang="zh-CN" sz="2400" b="0" kern="0" dirty="0">
                <a:solidFill>
                  <a:srgbClr val="D60093"/>
                </a:solidFill>
              </a:rPr>
              <a:t>]=exam(77);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D60093"/>
                </a:solidFill>
              </a:rPr>
              <a:t>	   </a:t>
            </a:r>
            <a:r>
              <a:rPr lang="en-US" altLang="zh-CN" sz="2400" b="0" kern="0" dirty="0" smtClean="0">
                <a:solidFill>
                  <a:srgbClr val="D60093"/>
                </a:solidFill>
              </a:rPr>
              <a:t>ob4[3</a:t>
            </a:r>
            <a:r>
              <a:rPr lang="en-US" altLang="zh-CN" sz="2400" b="0" kern="0" dirty="0">
                <a:solidFill>
                  <a:srgbClr val="D60093"/>
                </a:solidFill>
              </a:rPr>
              <a:t>]=exam(88);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</a:t>
            </a:r>
            <a:r>
              <a:rPr lang="en-US" altLang="zh-CN" sz="2400" b="0" kern="0" dirty="0" err="1" smtClean="0"/>
              <a:t>int</a:t>
            </a:r>
            <a:r>
              <a:rPr lang="en-US" altLang="zh-CN" sz="2400" b="0" kern="0" dirty="0" smtClean="0"/>
              <a:t> 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</a:t>
            </a:r>
            <a:r>
              <a:rPr lang="en-US" altLang="zh-CN" sz="2400" b="0" kern="0" dirty="0" smtClean="0"/>
              <a:t>for </a:t>
            </a:r>
            <a:r>
              <a:rPr lang="en-US" altLang="zh-CN" sz="2400" b="0" kern="0" dirty="0"/>
              <a:t>(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=0;i&lt;4;i++)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&lt;&lt;ob1[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].</a:t>
            </a:r>
            <a:r>
              <a:rPr lang="en-US" altLang="zh-CN" sz="2400" b="0" kern="0" dirty="0" err="1"/>
              <a:t>get_x</a:t>
            </a:r>
            <a:r>
              <a:rPr lang="en-US" altLang="zh-CN" sz="2400" b="0" kern="0" dirty="0"/>
              <a:t>()&lt;&lt;' ';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</a:t>
            </a:r>
            <a:r>
              <a:rPr lang="en-US" altLang="zh-CN" sz="2400" b="0" kern="0" dirty="0" err="1" smtClean="0"/>
              <a:t>cout</a:t>
            </a:r>
            <a:r>
              <a:rPr lang="en-US" altLang="zh-CN" sz="2400" b="0" kern="0" dirty="0"/>
              <a:t>&lt;&lt;</a:t>
            </a:r>
            <a:r>
              <a:rPr lang="en-US" altLang="zh-CN" sz="2400" b="0" kern="0" dirty="0" err="1"/>
              <a:t>endl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1800" b="0" kern="0" dirty="0"/>
              <a:t>	</a:t>
            </a: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5667127" y="5588336"/>
            <a:ext cx="2016592" cy="1225834"/>
          </a:xfrm>
          <a:prstGeom prst="rect">
            <a:avLst/>
          </a:prstGeom>
          <a:solidFill>
            <a:schemeClr val="accent1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000" b="1"/>
              <a:t>11 22 33  44 </a:t>
            </a:r>
          </a:p>
          <a:p>
            <a:pPr algn="ctr" eaLnBrk="1" hangingPunct="1"/>
            <a:r>
              <a:rPr kumimoji="1" lang="en-US" altLang="zh-CN" sz="2000" b="1"/>
              <a:t>55 66 123 123</a:t>
            </a:r>
          </a:p>
          <a:p>
            <a:pPr algn="ctr" eaLnBrk="1" hangingPunct="1"/>
            <a:r>
              <a:rPr kumimoji="1" lang="en-US" altLang="zh-CN" sz="2000" b="1"/>
              <a:t>11 22 33 44</a:t>
            </a:r>
          </a:p>
          <a:p>
            <a:pPr algn="ctr" eaLnBrk="1" hangingPunct="1"/>
            <a:r>
              <a:rPr kumimoji="1" lang="en-US" altLang="zh-CN" sz="2000" b="1"/>
              <a:t>55 66 77 88</a:t>
            </a:r>
            <a:r>
              <a:rPr kumimoji="1" lang="en-US" altLang="zh-CN" b="1"/>
              <a:t> </a:t>
            </a:r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8278962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985838" y="398"/>
            <a:ext cx="7417593" cy="59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6351">
              <a:lnSpc>
                <a:spcPct val="90000"/>
              </a:lnSpc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例</a:t>
            </a:r>
            <a:r>
              <a:rPr kumimoji="1" lang="en-US" altLang="zh-CN" sz="3200" dirty="0" smtClean="0">
                <a:solidFill>
                  <a:schemeClr val="bg1"/>
                </a:solidFill>
              </a:rPr>
              <a:t>4.6</a:t>
            </a:r>
            <a:r>
              <a:rPr lang="zh-CN" altLang="en-US" sz="3600" kern="0" dirty="0" smtClean="0">
                <a:solidFill>
                  <a:schemeClr val="bg1"/>
                </a:solidFill>
              </a:rPr>
              <a:t>通过</a:t>
            </a:r>
            <a:r>
              <a:rPr lang="zh-CN" altLang="en-US" sz="3600" kern="0" dirty="0">
                <a:solidFill>
                  <a:schemeClr val="bg1"/>
                </a:solidFill>
              </a:rPr>
              <a:t>初始化表给对象数组</a:t>
            </a:r>
            <a:r>
              <a:rPr lang="zh-CN" altLang="en-US" sz="3600" kern="0" dirty="0" smtClean="0">
                <a:solidFill>
                  <a:schemeClr val="bg1"/>
                </a:solidFill>
              </a:rPr>
              <a:t>赋值</a:t>
            </a:r>
            <a:endParaRPr lang="zh-CN" altLang="en-US" sz="3600" kern="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7395318" y="989906"/>
            <a:ext cx="4803031" cy="503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for (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=0;i&lt;4;i++)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&lt;&lt;ob2[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].</a:t>
            </a:r>
            <a:r>
              <a:rPr lang="en-US" altLang="zh-CN" sz="2400" b="0" kern="0" dirty="0" err="1"/>
              <a:t>get_x</a:t>
            </a:r>
            <a:r>
              <a:rPr lang="en-US" altLang="zh-CN" sz="2400" b="0" kern="0" dirty="0"/>
              <a:t>()&lt;&lt;' ';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</a:t>
            </a:r>
            <a:r>
              <a:rPr lang="en-US" altLang="zh-CN" sz="2400" b="0" kern="0" dirty="0" err="1"/>
              <a:t>endl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for (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=0;i&lt;4;i++)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&lt;&lt;ob3[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].</a:t>
            </a:r>
            <a:r>
              <a:rPr lang="en-US" altLang="zh-CN" sz="2400" b="0" kern="0" dirty="0" err="1"/>
              <a:t>get_x</a:t>
            </a:r>
            <a:r>
              <a:rPr lang="en-US" altLang="zh-CN" sz="2400" b="0" kern="0" dirty="0"/>
              <a:t>()&lt;&lt;' ';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</a:t>
            </a:r>
            <a:r>
              <a:rPr lang="en-US" altLang="zh-CN" sz="2400" b="0" kern="0" dirty="0" err="1"/>
              <a:t>endl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  for (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=0;i&lt;4;i++)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 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&lt;&lt;ob4[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].</a:t>
            </a:r>
            <a:r>
              <a:rPr lang="en-US" altLang="zh-CN" sz="2400" b="0" kern="0" dirty="0" err="1"/>
              <a:t>get_x</a:t>
            </a:r>
            <a:r>
              <a:rPr lang="en-US" altLang="zh-CN" sz="2400" b="0" kern="0" dirty="0"/>
              <a:t>()&lt;&lt;' ';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</a:t>
            </a:r>
            <a:r>
              <a:rPr lang="en-US" altLang="zh-CN" sz="2400" b="0" kern="0" dirty="0" err="1"/>
              <a:t>endl</a:t>
            </a:r>
            <a:r>
              <a:rPr lang="en-US" altLang="zh-CN" sz="2400" b="0" kern="0" dirty="0"/>
              <a:t>;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 return 0; 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}</a:t>
            </a: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7395318" y="643335"/>
            <a:ext cx="0" cy="49450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45114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251303" y="1341562"/>
            <a:ext cx="4608512" cy="315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kumimoji="1" lang="zh-CN" altLang="en-US" sz="2801" kern="0" dirty="0" smtClean="0"/>
              <a:t>本</a:t>
            </a:r>
            <a:r>
              <a:rPr kumimoji="1" lang="zh-CN" altLang="en-US" sz="2801" kern="0" dirty="0"/>
              <a:t>例说明当构造函数具有一个以上的参数时，如何对二维数组对象进行初始化</a:t>
            </a:r>
            <a:endParaRPr kumimoji="1" lang="zh-CN" altLang="en-US" sz="2801" b="0" kern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53599" y="693490"/>
            <a:ext cx="6397704" cy="602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#include &lt;</a:t>
            </a:r>
            <a:r>
              <a:rPr lang="en-US" altLang="zh-CN" sz="2400" b="0" kern="0" dirty="0" err="1"/>
              <a:t>iostream.h</a:t>
            </a:r>
            <a:r>
              <a:rPr lang="en-US" altLang="zh-CN" sz="2400" b="0" kern="0" dirty="0"/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class </a:t>
            </a:r>
            <a:r>
              <a:rPr lang="en-US" altLang="zh-CN" sz="2400" b="0" kern="0" dirty="0" smtClean="0"/>
              <a:t>example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 smtClean="0"/>
              <a:t>{</a:t>
            </a:r>
            <a:endParaRPr lang="en-US" altLang="zh-CN" sz="2400" b="0" kern="0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public: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chemeClr val="folHlink"/>
                </a:solidFill>
              </a:rPr>
              <a:t>    </a:t>
            </a:r>
            <a:r>
              <a:rPr lang="en-US" altLang="zh-CN" sz="2400" b="0" kern="0" dirty="0">
                <a:solidFill>
                  <a:srgbClr val="D60093"/>
                </a:solidFill>
              </a:rPr>
              <a:t>example(</a:t>
            </a:r>
            <a:r>
              <a:rPr lang="en-US" altLang="zh-CN" sz="2400" b="0" kern="0" dirty="0" err="1">
                <a:solidFill>
                  <a:srgbClr val="D60093"/>
                </a:solidFill>
              </a:rPr>
              <a:t>int</a:t>
            </a:r>
            <a:r>
              <a:rPr lang="en-US" altLang="zh-CN" sz="2400" b="0" kern="0" dirty="0">
                <a:solidFill>
                  <a:srgbClr val="D60093"/>
                </a:solidFill>
              </a:rPr>
              <a:t> n, </a:t>
            </a:r>
            <a:r>
              <a:rPr lang="en-US" altLang="zh-CN" sz="2400" b="0" kern="0" dirty="0" err="1">
                <a:solidFill>
                  <a:srgbClr val="D60093"/>
                </a:solidFill>
              </a:rPr>
              <a:t>int</a:t>
            </a:r>
            <a:r>
              <a:rPr lang="en-US" altLang="zh-CN" sz="2400" b="0" kern="0" dirty="0">
                <a:solidFill>
                  <a:srgbClr val="D60093"/>
                </a:solidFill>
              </a:rPr>
              <a:t> m)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D60093"/>
                </a:solidFill>
              </a:rPr>
              <a:t>    {  x = n;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D60093"/>
                </a:solidFill>
              </a:rPr>
              <a:t>       y = m;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D60093"/>
                </a:solidFill>
              </a:rPr>
              <a:t>    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~example()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{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&lt;&lt;"Destructor called.\n";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</a:t>
            </a:r>
            <a:r>
              <a:rPr lang="en-US" altLang="zh-CN" sz="2400" b="0" kern="0" dirty="0" err="1"/>
              <a:t>get_x</a:t>
            </a:r>
            <a:r>
              <a:rPr lang="en-US" altLang="zh-CN" sz="2400" b="0" kern="0" dirty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{ return x;}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</a:t>
            </a:r>
            <a:r>
              <a:rPr lang="en-US" altLang="zh-CN" sz="2400" b="0" kern="0" dirty="0" err="1"/>
              <a:t>get_y</a:t>
            </a:r>
            <a:r>
              <a:rPr lang="en-US" altLang="zh-CN" sz="2400" b="0" kern="0" dirty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{ return y;}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private: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x, y;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};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zh-CN" sz="2000" kern="0" dirty="0"/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8278962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7417593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例</a:t>
            </a:r>
            <a:r>
              <a:rPr kumimoji="1" lang="en-US" altLang="zh-CN" sz="3200" dirty="0" smtClean="0">
                <a:solidFill>
                  <a:schemeClr val="bg1"/>
                </a:solidFill>
              </a:rPr>
              <a:t>4.7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二</a:t>
            </a:r>
            <a:r>
              <a:rPr kumimoji="1" lang="zh-CN" altLang="en-US" sz="3200" dirty="0">
                <a:solidFill>
                  <a:schemeClr val="bg1"/>
                </a:solidFill>
              </a:rPr>
              <a:t>维数组对象进行初始化 </a:t>
            </a:r>
          </a:p>
        </p:txBody>
      </p:sp>
    </p:spTree>
    <p:extLst>
      <p:ext uri="{BB962C8B-B14F-4D97-AF65-F5344CB8AC3E}">
        <p14:creationId xmlns:p14="http://schemas.microsoft.com/office/powerpoint/2010/main" val="995906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73217" y="667009"/>
            <a:ext cx="6950094" cy="594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main()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{</a:t>
            </a:r>
            <a:r>
              <a:rPr lang="en-US" altLang="zh-CN" b="0" kern="0" dirty="0">
                <a:solidFill>
                  <a:srgbClr val="D60093"/>
                </a:solidFill>
              </a:rPr>
              <a:t>   example op[3][2]={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solidFill>
                  <a:srgbClr val="D60093"/>
                </a:solidFill>
              </a:rPr>
              <a:t>    example(1,2),example(3,4),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solidFill>
                  <a:srgbClr val="D60093"/>
                </a:solidFill>
              </a:rPr>
              <a:t>    example(5,6),example(7,8),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solidFill>
                  <a:srgbClr val="D60093"/>
                </a:solidFill>
              </a:rPr>
              <a:t>    example(9,10),example(11,12)    };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    </a:t>
            </a:r>
            <a:r>
              <a:rPr lang="en-US" altLang="zh-CN" b="0" kern="0" dirty="0" err="1"/>
              <a:t>int</a:t>
            </a:r>
            <a:r>
              <a:rPr lang="en-US" altLang="zh-CN" b="0" kern="0" dirty="0"/>
              <a:t> </a:t>
            </a:r>
            <a:r>
              <a:rPr lang="en-US" altLang="zh-CN" b="0" kern="0" dirty="0" err="1"/>
              <a:t>i</a:t>
            </a:r>
            <a:r>
              <a:rPr lang="en-US" altLang="zh-CN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    for (</a:t>
            </a:r>
            <a:r>
              <a:rPr lang="en-US" altLang="zh-CN" b="0" kern="0" dirty="0" err="1"/>
              <a:t>i</a:t>
            </a:r>
            <a:r>
              <a:rPr lang="en-US" altLang="zh-CN" b="0" kern="0" dirty="0"/>
              <a:t>=0;i&lt;3;i++)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      { </a:t>
            </a:r>
            <a:r>
              <a:rPr lang="en-US" altLang="zh-CN" b="0" kern="0" dirty="0" err="1"/>
              <a:t>cout</a:t>
            </a:r>
            <a:r>
              <a:rPr lang="en-US" altLang="zh-CN" b="0" kern="0" dirty="0"/>
              <a:t>&lt;&lt;op[</a:t>
            </a:r>
            <a:r>
              <a:rPr lang="en-US" altLang="zh-CN" b="0" kern="0" dirty="0" err="1"/>
              <a:t>i</a:t>
            </a:r>
            <a:r>
              <a:rPr lang="en-US" altLang="zh-CN" b="0" kern="0" dirty="0"/>
              <a:t>][0].</a:t>
            </a:r>
            <a:r>
              <a:rPr lang="en-US" altLang="zh-CN" b="0" kern="0" dirty="0" err="1"/>
              <a:t>get_x</a:t>
            </a:r>
            <a:r>
              <a:rPr lang="en-US" altLang="zh-CN" b="0" kern="0" dirty="0"/>
              <a:t>()&lt;&lt;' ';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        </a:t>
            </a:r>
            <a:r>
              <a:rPr lang="en-US" altLang="zh-CN" b="0" kern="0" dirty="0" err="1"/>
              <a:t>cout</a:t>
            </a:r>
            <a:r>
              <a:rPr lang="en-US" altLang="zh-CN" b="0" kern="0" dirty="0"/>
              <a:t>&lt;&lt;op[</a:t>
            </a:r>
            <a:r>
              <a:rPr lang="en-US" altLang="zh-CN" b="0" kern="0" dirty="0" err="1"/>
              <a:t>i</a:t>
            </a:r>
            <a:r>
              <a:rPr lang="en-US" altLang="zh-CN" b="0" kern="0" dirty="0"/>
              <a:t>][0].</a:t>
            </a:r>
            <a:r>
              <a:rPr lang="en-US" altLang="zh-CN" b="0" kern="0" dirty="0" err="1"/>
              <a:t>get_y</a:t>
            </a:r>
            <a:r>
              <a:rPr lang="en-US" altLang="zh-CN" b="0" kern="0" dirty="0"/>
              <a:t>()&lt;&lt;"\n";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        </a:t>
            </a:r>
            <a:r>
              <a:rPr lang="en-US" altLang="zh-CN" b="0" kern="0" dirty="0" err="1"/>
              <a:t>cout</a:t>
            </a:r>
            <a:r>
              <a:rPr lang="en-US" altLang="zh-CN" b="0" kern="0" dirty="0"/>
              <a:t>&lt;&lt;op[</a:t>
            </a:r>
            <a:r>
              <a:rPr lang="en-US" altLang="zh-CN" b="0" kern="0" dirty="0" err="1"/>
              <a:t>i</a:t>
            </a:r>
            <a:r>
              <a:rPr lang="en-US" altLang="zh-CN" b="0" kern="0" dirty="0"/>
              <a:t>][1].</a:t>
            </a:r>
            <a:r>
              <a:rPr lang="en-US" altLang="zh-CN" b="0" kern="0" dirty="0" err="1"/>
              <a:t>get_x</a:t>
            </a:r>
            <a:r>
              <a:rPr lang="en-US" altLang="zh-CN" b="0" kern="0" dirty="0"/>
              <a:t>()&lt;&lt;' ';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        </a:t>
            </a:r>
            <a:r>
              <a:rPr lang="en-US" altLang="zh-CN" b="0" kern="0" dirty="0" err="1"/>
              <a:t>cout</a:t>
            </a:r>
            <a:r>
              <a:rPr lang="en-US" altLang="zh-CN" b="0" kern="0" dirty="0"/>
              <a:t>&lt;&lt;op[</a:t>
            </a:r>
            <a:r>
              <a:rPr lang="en-US" altLang="zh-CN" b="0" kern="0" dirty="0" err="1"/>
              <a:t>i</a:t>
            </a:r>
            <a:r>
              <a:rPr lang="en-US" altLang="zh-CN" b="0" kern="0" dirty="0"/>
              <a:t>][1].</a:t>
            </a:r>
            <a:r>
              <a:rPr lang="en-US" altLang="zh-CN" b="0" kern="0" dirty="0" err="1"/>
              <a:t>get_y</a:t>
            </a:r>
            <a:r>
              <a:rPr lang="en-US" altLang="zh-CN" b="0" kern="0" dirty="0"/>
              <a:t>()&lt;&lt;"\n";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  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    </a:t>
            </a:r>
            <a:r>
              <a:rPr lang="en-US" altLang="zh-CN" b="0" kern="0" dirty="0" err="1"/>
              <a:t>cout</a:t>
            </a:r>
            <a:r>
              <a:rPr lang="en-US" altLang="zh-CN" b="0" kern="0" dirty="0"/>
              <a:t>&lt;&lt;"\n";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    return 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/>
              <a:t>}</a:t>
            </a: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8763471" y="2565698"/>
            <a:ext cx="2102337" cy="3645744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/>
              <a:t>1  2</a:t>
            </a:r>
          </a:p>
          <a:p>
            <a:pPr eaLnBrk="1" hangingPunct="1"/>
            <a:r>
              <a:rPr kumimoji="1" lang="en-US" altLang="zh-CN" sz="2000" b="1"/>
              <a:t>3  4</a:t>
            </a:r>
          </a:p>
          <a:p>
            <a:pPr eaLnBrk="1" hangingPunct="1"/>
            <a:r>
              <a:rPr kumimoji="1" lang="en-US" altLang="zh-CN" sz="2000" b="1"/>
              <a:t>5  6</a:t>
            </a:r>
          </a:p>
          <a:p>
            <a:pPr eaLnBrk="1" hangingPunct="1"/>
            <a:r>
              <a:rPr kumimoji="1" lang="en-US" altLang="zh-CN" sz="2000" b="1"/>
              <a:t>7  8</a:t>
            </a:r>
          </a:p>
          <a:p>
            <a:pPr eaLnBrk="1" hangingPunct="1"/>
            <a:r>
              <a:rPr kumimoji="1" lang="en-US" altLang="zh-CN" sz="2000" b="1"/>
              <a:t>9  10</a:t>
            </a:r>
          </a:p>
          <a:p>
            <a:pPr eaLnBrk="1" hangingPunct="1"/>
            <a:r>
              <a:rPr kumimoji="1" lang="en-US" altLang="zh-CN" sz="2000" b="1"/>
              <a:t>11 l2</a:t>
            </a:r>
          </a:p>
          <a:p>
            <a:pPr eaLnBrk="1" hangingPunct="1"/>
            <a:r>
              <a:rPr kumimoji="1" lang="en-US" altLang="zh-CN" sz="2000" b="1"/>
              <a:t>Destructor called.</a:t>
            </a:r>
          </a:p>
          <a:p>
            <a:pPr eaLnBrk="1" hangingPunct="1"/>
            <a:r>
              <a:rPr kumimoji="1" lang="en-US" altLang="zh-CN" sz="2000" b="1"/>
              <a:t>Destructor called.</a:t>
            </a:r>
          </a:p>
          <a:p>
            <a:pPr eaLnBrk="1" hangingPunct="1"/>
            <a:r>
              <a:rPr kumimoji="1" lang="en-US" altLang="zh-CN" sz="2000" b="1"/>
              <a:t>Destructor called.</a:t>
            </a:r>
          </a:p>
          <a:p>
            <a:pPr eaLnBrk="1" hangingPunct="1"/>
            <a:r>
              <a:rPr kumimoji="1" lang="en-US" altLang="zh-CN" sz="2000" b="1"/>
              <a:t>Destructor called.</a:t>
            </a:r>
          </a:p>
          <a:p>
            <a:pPr eaLnBrk="1" hangingPunct="1"/>
            <a:r>
              <a:rPr kumimoji="1" lang="en-US" altLang="zh-CN" sz="2000" b="1"/>
              <a:t>Destructor called.</a:t>
            </a:r>
          </a:p>
          <a:p>
            <a:pPr eaLnBrk="1" hangingPunct="1"/>
            <a:r>
              <a:rPr kumimoji="1" lang="en-US" altLang="zh-CN" sz="2000" b="1"/>
              <a:t>Destructor called.</a:t>
            </a:r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8278962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985838" y="398"/>
            <a:ext cx="7417593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例</a:t>
            </a:r>
            <a:r>
              <a:rPr kumimoji="1" lang="en-US" altLang="zh-CN" sz="3200" dirty="0" smtClean="0">
                <a:solidFill>
                  <a:schemeClr val="bg1"/>
                </a:solidFill>
              </a:rPr>
              <a:t>4.7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二</a:t>
            </a:r>
            <a:r>
              <a:rPr kumimoji="1" lang="zh-CN" altLang="en-US" sz="3200" dirty="0">
                <a:solidFill>
                  <a:schemeClr val="bg1"/>
                </a:solidFill>
              </a:rPr>
              <a:t>维数组对象进行初始化 </a:t>
            </a:r>
          </a:p>
        </p:txBody>
      </p:sp>
    </p:spTree>
    <p:extLst>
      <p:ext uri="{BB962C8B-B14F-4D97-AF65-F5344CB8AC3E}">
        <p14:creationId xmlns:p14="http://schemas.microsoft.com/office/powerpoint/2010/main" val="7685973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8066" y="908260"/>
            <a:ext cx="11890283" cy="595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 smtClean="0"/>
              <a:t>每</a:t>
            </a:r>
            <a:r>
              <a:rPr lang="zh-CN" altLang="en-US" b="0" kern="0" dirty="0"/>
              <a:t>一个对象在初始化后都会在内存中占有一定的空间。因此，即可以通过</a:t>
            </a:r>
            <a:r>
              <a:rPr lang="zh-CN" altLang="en-US" b="0" kern="0" dirty="0">
                <a:solidFill>
                  <a:srgbClr val="FF0000"/>
                </a:solidFill>
              </a:rPr>
              <a:t>对象名</a:t>
            </a:r>
            <a:r>
              <a:rPr lang="zh-CN" altLang="en-US" b="0" kern="0" dirty="0"/>
              <a:t>访问一个对象，也可以通过</a:t>
            </a:r>
            <a:r>
              <a:rPr lang="zh-CN" altLang="en-US" b="0" kern="0" dirty="0">
                <a:solidFill>
                  <a:srgbClr val="FF0000"/>
                </a:solidFill>
              </a:rPr>
              <a:t>对象地址</a:t>
            </a:r>
            <a:r>
              <a:rPr lang="zh-CN" altLang="en-US" b="0" kern="0" dirty="0"/>
              <a:t>来访问一个对象。对象指针就是用于存放对象地址的变量。声明对象指针的一般语法形式为</a:t>
            </a:r>
            <a:r>
              <a:rPr lang="en-US" altLang="zh-CN" b="0" kern="0" dirty="0"/>
              <a:t>: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solidFill>
                  <a:srgbClr val="FF0000"/>
                </a:solidFill>
              </a:rPr>
              <a:t>        </a:t>
            </a:r>
            <a:r>
              <a:rPr lang="zh-CN" altLang="en-US" b="0" kern="0" dirty="0">
                <a:solidFill>
                  <a:srgbClr val="FF0000"/>
                </a:solidFill>
              </a:rPr>
              <a:t>类名* 对象指针名</a:t>
            </a:r>
            <a:r>
              <a:rPr lang="en-US" altLang="zh-CN" b="0" kern="0" dirty="0" smtClean="0">
                <a:solidFill>
                  <a:srgbClr val="FF0000"/>
                </a:solidFill>
              </a:rPr>
              <a:t>;</a:t>
            </a:r>
          </a:p>
          <a:p>
            <a:pPr algn="just">
              <a:buFont typeface="Wingdings" pitchFamily="2" charset="2"/>
              <a:buNone/>
              <a:defRPr/>
            </a:pPr>
            <a:endParaRPr lang="en-US" altLang="zh-CN" b="0" kern="0" dirty="0"/>
          </a:p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 smtClean="0"/>
              <a:t>用</a:t>
            </a:r>
            <a:r>
              <a:rPr lang="zh-CN" altLang="en-US" b="0" kern="0" dirty="0"/>
              <a:t>指针访问单个对象成员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zh-CN" altLang="en-US" b="0" kern="0" dirty="0"/>
              <a:t>     定义指针变量：</a:t>
            </a:r>
            <a:r>
              <a:rPr lang="en-US" altLang="zh-CN" b="0" kern="0" dirty="0"/>
              <a:t>Date *p,date1;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/>
              <a:t>    </a:t>
            </a:r>
            <a:r>
              <a:rPr lang="zh-CN" altLang="en-US" b="0" kern="0" dirty="0"/>
              <a:t>初始化：指向一个</a:t>
            </a:r>
            <a:r>
              <a:rPr lang="zh-CN" altLang="en-US" b="0" kern="0" dirty="0">
                <a:solidFill>
                  <a:srgbClr val="FF0000"/>
                </a:solidFill>
              </a:rPr>
              <a:t>已创建的对象</a:t>
            </a:r>
            <a:r>
              <a:rPr lang="zh-CN" altLang="en-US" b="0" kern="0" dirty="0">
                <a:solidFill>
                  <a:schemeClr val="folHlink"/>
                </a:solidFill>
              </a:rPr>
              <a:t>   </a:t>
            </a:r>
            <a:r>
              <a:rPr lang="en-US" altLang="zh-CN" b="0" kern="0" dirty="0"/>
              <a:t>p=&amp;date1;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/>
              <a:t>     </a:t>
            </a:r>
            <a:r>
              <a:rPr lang="zh-CN" altLang="en-US" b="0" kern="0" dirty="0"/>
              <a:t>访问：用“</a:t>
            </a:r>
            <a:r>
              <a:rPr lang="en-US" altLang="zh-CN" b="0" kern="0" dirty="0">
                <a:solidFill>
                  <a:srgbClr val="990000"/>
                </a:solidFill>
              </a:rPr>
              <a:t>-&gt;</a:t>
            </a:r>
            <a:r>
              <a:rPr lang="en-US" altLang="zh-CN" b="0" kern="0" dirty="0"/>
              <a:t>”</a:t>
            </a:r>
            <a:r>
              <a:rPr lang="zh-CN" altLang="en-US" b="0" kern="0" dirty="0"/>
              <a:t>操作符</a:t>
            </a:r>
            <a:r>
              <a:rPr lang="en-US" altLang="zh-CN" b="0" kern="0" dirty="0"/>
              <a:t>,</a:t>
            </a:r>
            <a:r>
              <a:rPr lang="zh-CN" altLang="en-US" b="0" kern="0" dirty="0"/>
              <a:t>只能访问该对象的</a:t>
            </a:r>
            <a:r>
              <a:rPr lang="zh-CN" altLang="en-US" b="0" kern="0" dirty="0">
                <a:solidFill>
                  <a:srgbClr val="FF0000"/>
                </a:solidFill>
              </a:rPr>
              <a:t>公有成员</a:t>
            </a:r>
            <a:r>
              <a:rPr lang="zh-CN" altLang="en-US" b="0" kern="0" dirty="0"/>
              <a:t>。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zh-CN" altLang="en-US" b="0" kern="0" dirty="0"/>
              <a:t>                </a:t>
            </a:r>
            <a:r>
              <a:rPr lang="en-US" altLang="zh-CN" b="0" kern="0" dirty="0"/>
              <a:t>p-&gt;</a:t>
            </a:r>
            <a:r>
              <a:rPr lang="en-US" altLang="zh-CN" b="0" kern="0" dirty="0" err="1"/>
              <a:t>setdate</a:t>
            </a:r>
            <a:r>
              <a:rPr lang="en-US" altLang="zh-CN" b="0" kern="0" dirty="0"/>
              <a:t>(2007,10,18);</a:t>
            </a:r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5182617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985838" y="398"/>
            <a:ext cx="2121075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对象指针</a:t>
            </a:r>
            <a:endParaRPr lang="zh-CN" altLang="en-US" sz="3200" b="1" dirty="0">
              <a:solidFill>
                <a:schemeClr val="bg1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9289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765498"/>
            <a:ext cx="10291145" cy="609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#</a:t>
            </a:r>
            <a:r>
              <a:rPr kumimoji="1" lang="en-US" altLang="zh-CN" sz="2000" b="0" kern="0" dirty="0" smtClean="0"/>
              <a:t>include&lt;</a:t>
            </a:r>
            <a:r>
              <a:rPr kumimoji="1" lang="en-US" altLang="zh-CN" sz="2000" b="0" kern="0" dirty="0" err="1" smtClean="0"/>
              <a:t>iostream.h</a:t>
            </a:r>
            <a:r>
              <a:rPr kumimoji="1" lang="en-US" altLang="zh-CN" sz="2000" b="0" kern="0" dirty="0" smtClean="0"/>
              <a:t>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 smtClean="0"/>
              <a:t>class exe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 smtClean="0"/>
              <a:t>{</a:t>
            </a:r>
            <a:endParaRPr kumimoji="1" lang="en-US" altLang="zh-CN" sz="2000" b="0" kern="0" dirty="0"/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	public: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	    void </a:t>
            </a:r>
            <a:r>
              <a:rPr kumimoji="1" lang="en-US" altLang="zh-CN" sz="2000" b="0" kern="0" dirty="0" err="1"/>
              <a:t>set_a</a:t>
            </a:r>
            <a:r>
              <a:rPr kumimoji="1" lang="en-US" altLang="zh-CN" sz="2000" b="0" kern="0" dirty="0"/>
              <a:t>(</a:t>
            </a:r>
            <a:r>
              <a:rPr kumimoji="1" lang="en-US" altLang="zh-CN" sz="2000" b="0" kern="0" dirty="0" err="1"/>
              <a:t>int</a:t>
            </a:r>
            <a:r>
              <a:rPr kumimoji="1" lang="en-US" altLang="zh-CN" sz="2000" b="0" kern="0" dirty="0"/>
              <a:t> a){ x=a;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	    void </a:t>
            </a:r>
            <a:r>
              <a:rPr kumimoji="1" lang="en-US" altLang="zh-CN" sz="2000" b="0" kern="0" dirty="0" err="1"/>
              <a:t>show_a</a:t>
            </a:r>
            <a:r>
              <a:rPr kumimoji="1" lang="en-US" altLang="zh-CN" sz="2000" b="0" kern="0" dirty="0"/>
              <a:t>(){ </a:t>
            </a:r>
            <a:r>
              <a:rPr kumimoji="1" lang="en-US" altLang="zh-CN" sz="2000" b="0" kern="0" dirty="0" err="1"/>
              <a:t>cout</a:t>
            </a:r>
            <a:r>
              <a:rPr kumimoji="1" lang="en-US" altLang="zh-CN" sz="2000" b="0" kern="0" dirty="0"/>
              <a:t>&lt;&lt;x&lt;&lt;</a:t>
            </a:r>
            <a:r>
              <a:rPr kumimoji="1" lang="en-US" altLang="zh-CN" sz="2000" b="0" kern="0" dirty="0" err="1"/>
              <a:t>endl</a:t>
            </a:r>
            <a:r>
              <a:rPr kumimoji="1" lang="en-US" altLang="zh-CN" sz="2000" b="0" kern="0" dirty="0"/>
              <a:t>;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	private: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     </a:t>
            </a:r>
            <a:r>
              <a:rPr kumimoji="1" lang="en-US" altLang="zh-CN" sz="2000" b="0" kern="0" dirty="0" err="1"/>
              <a:t>int</a:t>
            </a:r>
            <a:r>
              <a:rPr kumimoji="1" lang="en-US" altLang="zh-CN" sz="2000" b="0" kern="0" dirty="0"/>
              <a:t> x;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 smtClean="0"/>
              <a:t>};</a:t>
            </a:r>
            <a:endParaRPr kumimoji="1" lang="en-US" altLang="zh-CN" sz="2000" b="0" kern="0" dirty="0"/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 err="1" smtClean="0"/>
              <a:t>Int</a:t>
            </a:r>
            <a:r>
              <a:rPr kumimoji="1" lang="en-US" altLang="zh-CN" sz="2000" b="0" kern="0" dirty="0" smtClean="0"/>
              <a:t> main</a:t>
            </a:r>
            <a:r>
              <a:rPr kumimoji="1" lang="en-US" altLang="zh-CN" sz="2000" b="0" kern="0" dirty="0"/>
              <a:t>()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 smtClean="0"/>
              <a:t>{ 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	 </a:t>
            </a:r>
            <a:r>
              <a:rPr kumimoji="1" lang="en-US" altLang="zh-CN" sz="2000" b="0" kern="0" dirty="0" smtClean="0"/>
              <a:t>   exe </a:t>
            </a:r>
            <a:r>
              <a:rPr kumimoji="1" lang="en-US" altLang="zh-CN" sz="2000" b="0" kern="0" dirty="0" err="1"/>
              <a:t>ob</a:t>
            </a:r>
            <a:r>
              <a:rPr kumimoji="1" lang="en-US" altLang="zh-CN" sz="2000" b="0" kern="0" dirty="0"/>
              <a:t>,</a:t>
            </a:r>
            <a:r>
              <a:rPr kumimoji="1" lang="en-US" altLang="zh-CN" sz="2000" b="0" kern="0" dirty="0">
                <a:solidFill>
                  <a:srgbClr val="D60093"/>
                </a:solidFill>
              </a:rPr>
              <a:t>*p</a:t>
            </a:r>
            <a:r>
              <a:rPr kumimoji="1" lang="en-US" altLang="zh-CN" sz="2000" b="0" kern="0" dirty="0"/>
              <a:t>;     // </a:t>
            </a:r>
            <a:r>
              <a:rPr kumimoji="1" lang="zh-CN" altLang="en-US" sz="2000" b="0" kern="0" dirty="0"/>
              <a:t>声明类</a:t>
            </a:r>
            <a:r>
              <a:rPr kumimoji="1" lang="en-US" altLang="zh-CN" sz="2000" b="0" kern="0" dirty="0"/>
              <a:t>exe</a:t>
            </a:r>
            <a:r>
              <a:rPr kumimoji="1" lang="zh-CN" altLang="en-US" sz="2000" b="0" kern="0" dirty="0"/>
              <a:t>的对象</a:t>
            </a:r>
            <a:r>
              <a:rPr kumimoji="1" lang="en-US" altLang="zh-CN" sz="2000" b="0" kern="0" dirty="0" err="1"/>
              <a:t>ob</a:t>
            </a:r>
            <a:r>
              <a:rPr kumimoji="1" lang="zh-CN" altLang="en-US" sz="2000" b="0" kern="0" dirty="0"/>
              <a:t>和类</a:t>
            </a:r>
            <a:r>
              <a:rPr kumimoji="1" lang="en-US" altLang="zh-CN" sz="2000" b="0" kern="0" dirty="0"/>
              <a:t>exe</a:t>
            </a:r>
            <a:r>
              <a:rPr kumimoji="1" lang="zh-CN" altLang="en-US" sz="2000" b="0" kern="0" dirty="0"/>
              <a:t>的对象指针</a:t>
            </a:r>
            <a:r>
              <a:rPr kumimoji="1" lang="en-US" altLang="zh-CN" sz="2000" b="0" kern="0" dirty="0"/>
              <a:t>p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	    </a:t>
            </a:r>
            <a:r>
              <a:rPr kumimoji="1" lang="en-US" altLang="zh-CN" sz="2000" b="0" kern="0" dirty="0" err="1"/>
              <a:t>ob.set_a</a:t>
            </a:r>
            <a:r>
              <a:rPr kumimoji="1" lang="en-US" altLang="zh-CN" sz="2000" b="0" kern="0" dirty="0"/>
              <a:t>(2);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	    </a:t>
            </a:r>
            <a:r>
              <a:rPr kumimoji="1" lang="en-US" altLang="zh-CN" sz="2000" b="0" kern="0" dirty="0" err="1"/>
              <a:t>ob.show_a</a:t>
            </a:r>
            <a:r>
              <a:rPr kumimoji="1" lang="en-US" altLang="zh-CN" sz="2000" b="0" kern="0" dirty="0"/>
              <a:t>();       // </a:t>
            </a:r>
            <a:r>
              <a:rPr kumimoji="1" lang="zh-CN" altLang="en-US" sz="2000" b="0" kern="0" dirty="0"/>
              <a:t>利用对象名访问对象的成员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zh-CN" altLang="en-US" sz="2000" b="0" kern="0" dirty="0"/>
              <a:t>	    </a:t>
            </a:r>
            <a:r>
              <a:rPr kumimoji="1" lang="en-US" altLang="zh-CN" sz="2000" b="0" kern="0" dirty="0">
                <a:solidFill>
                  <a:srgbClr val="D60093"/>
                </a:solidFill>
              </a:rPr>
              <a:t>p=&amp;</a:t>
            </a:r>
            <a:r>
              <a:rPr kumimoji="1" lang="en-US" altLang="zh-CN" sz="2000" b="0" kern="0" dirty="0" err="1">
                <a:solidFill>
                  <a:srgbClr val="D60093"/>
                </a:solidFill>
              </a:rPr>
              <a:t>ob</a:t>
            </a:r>
            <a:r>
              <a:rPr kumimoji="1" lang="en-US" altLang="zh-CN" sz="2000" b="0" kern="0" dirty="0">
                <a:solidFill>
                  <a:srgbClr val="D60093"/>
                </a:solidFill>
              </a:rPr>
              <a:t>;</a:t>
            </a:r>
            <a:r>
              <a:rPr kumimoji="1" lang="en-US" altLang="zh-CN" sz="2000" b="0" kern="0" dirty="0"/>
              <a:t>             // </a:t>
            </a:r>
            <a:r>
              <a:rPr kumimoji="1" lang="zh-CN" altLang="en-US" sz="2000" b="0" kern="0" dirty="0"/>
              <a:t>将对象</a:t>
            </a:r>
            <a:r>
              <a:rPr kumimoji="1" lang="en-US" altLang="zh-CN" sz="2000" b="0" kern="0" dirty="0" err="1"/>
              <a:t>ob</a:t>
            </a:r>
            <a:r>
              <a:rPr kumimoji="1" lang="zh-CN" altLang="en-US" sz="2000" b="0" kern="0" dirty="0"/>
              <a:t>的地址赋给对象指针</a:t>
            </a:r>
            <a:r>
              <a:rPr kumimoji="1" lang="en-US" altLang="zh-CN" sz="2000" b="0" kern="0" dirty="0"/>
              <a:t>p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>
                <a:solidFill>
                  <a:srgbClr val="D60093"/>
                </a:solidFill>
              </a:rPr>
              <a:t>	    p-&gt;</a:t>
            </a:r>
            <a:r>
              <a:rPr kumimoji="1" lang="en-US" altLang="zh-CN" sz="2000" b="0" kern="0" dirty="0" err="1">
                <a:solidFill>
                  <a:srgbClr val="D60093"/>
                </a:solidFill>
              </a:rPr>
              <a:t>show_a</a:t>
            </a:r>
            <a:r>
              <a:rPr kumimoji="1" lang="en-US" altLang="zh-CN" sz="2000" b="0" kern="0" dirty="0">
                <a:solidFill>
                  <a:srgbClr val="D60093"/>
                </a:solidFill>
              </a:rPr>
              <a:t>();</a:t>
            </a:r>
            <a:r>
              <a:rPr kumimoji="1" lang="en-US" altLang="zh-CN" sz="2000" b="0" kern="0" dirty="0"/>
              <a:t>       // </a:t>
            </a:r>
            <a:r>
              <a:rPr kumimoji="1" lang="zh-CN" altLang="en-US" sz="2000" b="0" kern="0" dirty="0"/>
              <a:t>利用对象指针访问对象的成员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zh-CN" altLang="en-US" sz="2000" b="0" kern="0" dirty="0"/>
              <a:t>	    </a:t>
            </a:r>
            <a:r>
              <a:rPr kumimoji="1" lang="en-US" altLang="zh-CN" sz="2000" b="0" kern="0" dirty="0"/>
              <a:t>return 0;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}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CN" sz="2000" kern="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07487" y="5157986"/>
            <a:ext cx="936842" cy="1079750"/>
          </a:xfrm>
          <a:prstGeom prst="rect">
            <a:avLst/>
          </a:prstGeom>
          <a:solidFill>
            <a:schemeClr val="accent1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/>
              <a:t>2</a:t>
            </a:r>
          </a:p>
          <a:p>
            <a:pPr algn="ctr" eaLnBrk="1" hangingPunct="1"/>
            <a:r>
              <a:rPr kumimoji="1" lang="en-US" altLang="zh-CN"/>
              <a:t>2</a:t>
            </a:r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5182617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4190553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4.8 .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对象指针的使用</a:t>
            </a:r>
            <a:endParaRPr lang="zh-CN" altLang="en-US" sz="3200" b="1" dirty="0">
              <a:solidFill>
                <a:schemeClr val="bg1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5312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/>
        </p:nvSpPr>
        <p:spPr bwMode="auto">
          <a:xfrm>
            <a:off x="1297531" y="2949630"/>
            <a:ext cx="1973519" cy="177934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121948" tIns="60974" rIns="121948" bIns="60974" numCol="1" anchor="t" anchorCtr="0" compatLnSpc="1"/>
          <a:lstStyle/>
          <a:p>
            <a:endParaRPr lang="zh-CN" altLang="en-US" sz="3201"/>
          </a:p>
        </p:txBody>
      </p:sp>
      <p:sp>
        <p:nvSpPr>
          <p:cNvPr id="3" name="TextBox 2"/>
          <p:cNvSpPr txBox="1"/>
          <p:nvPr/>
        </p:nvSpPr>
        <p:spPr>
          <a:xfrm>
            <a:off x="1678358" y="3264653"/>
            <a:ext cx="1211862" cy="1149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734" b="1" dirty="0"/>
              <a:t>学习目标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80300" y="1092588"/>
            <a:ext cx="5973452" cy="602386"/>
          </a:xfrm>
          <a:prstGeom prst="roundRect">
            <a:avLst>
              <a:gd name="adj" fmla="val 206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3537206" y="932939"/>
            <a:ext cx="730190" cy="5665941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48" tIns="60974" rIns="121948" bIns="60974" numCol="1" anchor="t" anchorCtr="0" compatLnSpc="1"/>
          <a:lstStyle/>
          <a:p>
            <a:endParaRPr lang="zh-CN" altLang="en-US" sz="3201"/>
          </a:p>
        </p:txBody>
      </p:sp>
      <p:sp>
        <p:nvSpPr>
          <p:cNvPr id="6" name="圆角矩形 5"/>
          <p:cNvSpPr/>
          <p:nvPr/>
        </p:nvSpPr>
        <p:spPr>
          <a:xfrm>
            <a:off x="4480300" y="1836442"/>
            <a:ext cx="5973452" cy="602386"/>
          </a:xfrm>
          <a:prstGeom prst="roundRect">
            <a:avLst>
              <a:gd name="adj" fmla="val 252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493898" y="3432111"/>
            <a:ext cx="5973452" cy="602386"/>
          </a:xfrm>
          <a:prstGeom prst="roundRect">
            <a:avLst>
              <a:gd name="adj" fmla="val 252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93898" y="4237426"/>
            <a:ext cx="5973452" cy="602386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9759" y="1258541"/>
            <a:ext cx="5012499" cy="334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CN" sz="1867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自引用指针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this</a:t>
            </a:r>
            <a:endParaRPr lang="zh-CN" altLang="zh-CN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89758" y="2002396"/>
            <a:ext cx="5577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zh-CN" sz="1867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对象数组与对象指针</a:t>
            </a:r>
            <a:endParaRPr lang="zh-CN" altLang="en-US" sz="1867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59623" y="3586352"/>
            <a:ext cx="50124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rgbClr val="FF0000"/>
                </a:solidFill>
              </a:rPr>
              <a:t>4</a:t>
            </a:r>
            <a:r>
              <a:rPr lang="en-US" altLang="zh-CN" sz="1867" b="1" dirty="0" smtClean="0">
                <a:solidFill>
                  <a:srgbClr val="FF0000"/>
                </a:solidFill>
              </a:rPr>
              <a:t>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静态成员</a:t>
            </a:r>
            <a:endParaRPr lang="zh-CN" altLang="en-US" sz="1867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59623" y="4407624"/>
            <a:ext cx="5012499" cy="344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  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掌握对象数组和对象指针的特点和使用方法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493898" y="5791605"/>
            <a:ext cx="5973452" cy="602386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9759" y="5935024"/>
            <a:ext cx="5012499" cy="344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 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理解类的组合的特点</a:t>
            </a:r>
          </a:p>
        </p:txBody>
      </p:sp>
      <p:sp>
        <p:nvSpPr>
          <p:cNvPr id="16" name="Title 1"/>
          <p:cNvSpPr txBox="1"/>
          <p:nvPr/>
        </p:nvSpPr>
        <p:spPr>
          <a:xfrm>
            <a:off x="1145869" y="266995"/>
            <a:ext cx="2840583" cy="506086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类与对象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480300" y="2648437"/>
            <a:ext cx="5973452" cy="602386"/>
          </a:xfrm>
          <a:prstGeom prst="roundRect">
            <a:avLst>
              <a:gd name="adj" fmla="val 252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9623" y="2801862"/>
            <a:ext cx="50124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rgbClr val="FF0000"/>
                </a:solidFill>
              </a:rPr>
              <a:t>3</a:t>
            </a:r>
            <a:r>
              <a:rPr lang="en-US" altLang="zh-CN" sz="1867" b="1" dirty="0" smtClean="0">
                <a:solidFill>
                  <a:srgbClr val="FF0000"/>
                </a:solidFill>
              </a:rPr>
              <a:t>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向函数传递对象</a:t>
            </a:r>
            <a:endParaRPr lang="zh-CN" altLang="en-US" sz="1867" b="1" dirty="0">
              <a:solidFill>
                <a:srgbClr val="FF00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480300" y="5046275"/>
            <a:ext cx="5973452" cy="602386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9623" y="5189695"/>
            <a:ext cx="5012499" cy="344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 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掌握函数调用中参数的传递方式</a:t>
            </a:r>
          </a:p>
        </p:txBody>
      </p:sp>
    </p:spTree>
    <p:extLst>
      <p:ext uri="{BB962C8B-B14F-4D97-AF65-F5344CB8AC3E}">
        <p14:creationId xmlns:p14="http://schemas.microsoft.com/office/powerpoint/2010/main" val="40837396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49"/>
                            </p:stCondLst>
                            <p:childTnLst>
                              <p:par>
                                <p:cTn id="2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49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49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49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49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149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649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149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 animBg="1"/>
      <p:bldP spid="14" grpId="0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2726" y="716777"/>
            <a:ext cx="9761961" cy="614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/>
              <a:t>对象指针不仅能访问单个对象</a:t>
            </a:r>
            <a:r>
              <a:rPr lang="en-US" altLang="zh-CN" sz="2400" b="0" kern="0" dirty="0"/>
              <a:t>,</a:t>
            </a:r>
            <a:r>
              <a:rPr lang="zh-CN" altLang="en-US" sz="2400" b="0" kern="0" dirty="0"/>
              <a:t>也能访问对象数组</a:t>
            </a:r>
            <a:r>
              <a:rPr lang="en-US" altLang="zh-CN" sz="2400" b="0" kern="0" dirty="0"/>
              <a:t>.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/>
              <a:t>例如：</a:t>
            </a:r>
            <a:r>
              <a:rPr lang="zh-CN" altLang="en-US" sz="2000" b="0" kern="0" dirty="0"/>
              <a:t>     </a:t>
            </a:r>
            <a:r>
              <a:rPr lang="en-US" altLang="zh-CN" sz="2000" b="0" kern="0" dirty="0"/>
              <a:t>exe *p;           //</a:t>
            </a:r>
            <a:r>
              <a:rPr lang="zh-CN" altLang="en-US" sz="2000" b="0" kern="0" dirty="0"/>
              <a:t>声明对象指针</a:t>
            </a:r>
            <a:r>
              <a:rPr lang="en-US" altLang="zh-CN" sz="2000" b="0" kern="0" dirty="0"/>
              <a:t>p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       exe </a:t>
            </a:r>
            <a:r>
              <a:rPr lang="en-US" altLang="zh-CN" sz="2000" b="0" kern="0" dirty="0" err="1"/>
              <a:t>ob</a:t>
            </a:r>
            <a:r>
              <a:rPr lang="en-US" altLang="zh-CN" sz="2000" b="0" kern="0" dirty="0"/>
              <a:t>[2];      //</a:t>
            </a:r>
            <a:r>
              <a:rPr lang="zh-CN" altLang="en-US" sz="2000" b="0" kern="0" dirty="0"/>
              <a:t>声明对象数组</a:t>
            </a:r>
            <a:r>
              <a:rPr lang="en-US" altLang="zh-CN" sz="2000" b="0" kern="0" dirty="0" err="1"/>
              <a:t>ob</a:t>
            </a:r>
            <a:r>
              <a:rPr lang="en-US" altLang="zh-CN" sz="2000" b="0" kern="0" dirty="0"/>
              <a:t>[2]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       p=</a:t>
            </a:r>
            <a:r>
              <a:rPr lang="en-US" altLang="zh-CN" sz="2000" b="0" kern="0" dirty="0" err="1"/>
              <a:t>ob</a:t>
            </a:r>
            <a:r>
              <a:rPr lang="en-US" altLang="zh-CN" sz="2000" b="0" kern="0" dirty="0"/>
              <a:t>;             //</a:t>
            </a:r>
            <a:r>
              <a:rPr lang="zh-CN" altLang="en-US" sz="2000" b="0" kern="0" dirty="0"/>
              <a:t>将对象数组的首地址赋给对象指针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 smtClean="0"/>
              <a:t>例如</a:t>
            </a:r>
            <a:r>
              <a:rPr lang="zh-CN" altLang="en-US" sz="2000" b="0" kern="0" dirty="0"/>
              <a:t>将例</a:t>
            </a:r>
            <a:r>
              <a:rPr lang="en-US" altLang="zh-CN" sz="2000" b="0" kern="0" dirty="0"/>
              <a:t>4.7</a:t>
            </a:r>
            <a:r>
              <a:rPr lang="zh-CN" altLang="en-US" sz="2000" b="0" kern="0" dirty="0"/>
              <a:t>的</a:t>
            </a:r>
            <a:r>
              <a:rPr lang="en-US" altLang="zh-CN" sz="2000" b="0" kern="0" dirty="0"/>
              <a:t>main()</a:t>
            </a:r>
            <a:r>
              <a:rPr lang="zh-CN" altLang="en-US" sz="2000" b="0" kern="0" dirty="0"/>
              <a:t>改写为</a:t>
            </a:r>
            <a:r>
              <a:rPr lang="en-US" altLang="zh-CN" sz="2000" b="0" kern="0" dirty="0"/>
              <a:t>: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</a:t>
            </a:r>
            <a:r>
              <a:rPr lang="en-US" altLang="zh-CN" sz="2000" b="0" kern="0" dirty="0" err="1" smtClean="0"/>
              <a:t>int</a:t>
            </a:r>
            <a:r>
              <a:rPr lang="en-US" altLang="zh-CN" sz="2000" b="0" kern="0" dirty="0" smtClean="0"/>
              <a:t> main</a:t>
            </a:r>
            <a:r>
              <a:rPr lang="en-US" altLang="zh-CN" sz="2000" b="0" kern="0" dirty="0"/>
              <a:t>()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 smtClean="0"/>
              <a:t>{ 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</a:t>
            </a:r>
            <a:r>
              <a:rPr lang="en-US" altLang="zh-CN" sz="2000" b="0" kern="0" dirty="0" smtClean="0"/>
              <a:t>       exe </a:t>
            </a:r>
            <a:r>
              <a:rPr lang="en-US" altLang="zh-CN" sz="2000" b="0" kern="0" dirty="0" err="1"/>
              <a:t>ob</a:t>
            </a:r>
            <a:r>
              <a:rPr lang="en-US" altLang="zh-CN" sz="2000" b="0" kern="0" dirty="0"/>
              <a:t>[2],</a:t>
            </a:r>
            <a:r>
              <a:rPr lang="en-US" altLang="zh-CN" sz="2000" b="0" kern="0" dirty="0">
                <a:solidFill>
                  <a:srgbClr val="D60093"/>
                </a:solidFill>
              </a:rPr>
              <a:t>*p</a:t>
            </a:r>
            <a:r>
              <a:rPr lang="en-US" altLang="zh-CN" sz="2000" b="0" kern="0" dirty="0"/>
              <a:t>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</a:t>
            </a:r>
            <a:r>
              <a:rPr lang="en-US" altLang="zh-CN" sz="2000" b="0" kern="0" dirty="0" smtClean="0"/>
              <a:t> </a:t>
            </a:r>
            <a:r>
              <a:rPr lang="en-US" altLang="zh-CN" sz="2000" b="0" kern="0" dirty="0" err="1" smtClean="0"/>
              <a:t>ob</a:t>
            </a:r>
            <a:r>
              <a:rPr lang="en-US" altLang="zh-CN" sz="2000" b="0" kern="0" dirty="0" smtClean="0"/>
              <a:t>[0</a:t>
            </a:r>
            <a:r>
              <a:rPr lang="en-US" altLang="zh-CN" sz="2000" b="0" kern="0" dirty="0"/>
              <a:t>].</a:t>
            </a:r>
            <a:r>
              <a:rPr lang="en-US" altLang="zh-CN" sz="2000" b="0" kern="0" dirty="0" err="1"/>
              <a:t>set_a</a:t>
            </a:r>
            <a:r>
              <a:rPr lang="en-US" altLang="zh-CN" sz="2000" b="0" kern="0" dirty="0"/>
              <a:t>(10);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</a:t>
            </a:r>
            <a:r>
              <a:rPr lang="en-US" altLang="zh-CN" sz="2000" b="0" kern="0" dirty="0" err="1"/>
              <a:t>ob</a:t>
            </a:r>
            <a:r>
              <a:rPr lang="en-US" altLang="zh-CN" sz="2000" b="0" kern="0" dirty="0"/>
              <a:t>[1].</a:t>
            </a:r>
            <a:r>
              <a:rPr lang="en-US" altLang="zh-CN" sz="2000" b="0" kern="0" dirty="0" err="1"/>
              <a:t>set_a</a:t>
            </a:r>
            <a:r>
              <a:rPr lang="en-US" altLang="zh-CN" sz="2000" b="0" kern="0" dirty="0"/>
              <a:t>(20);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</a:t>
            </a:r>
            <a:r>
              <a:rPr lang="en-US" altLang="zh-CN" sz="2000" b="0" kern="0" dirty="0">
                <a:solidFill>
                  <a:srgbClr val="D60093"/>
                </a:solidFill>
              </a:rPr>
              <a:t>p=</a:t>
            </a:r>
            <a:r>
              <a:rPr lang="en-US" altLang="zh-CN" sz="2000" b="0" kern="0" dirty="0" err="1">
                <a:solidFill>
                  <a:srgbClr val="D60093"/>
                </a:solidFill>
              </a:rPr>
              <a:t>ob</a:t>
            </a:r>
            <a:r>
              <a:rPr lang="en-US" altLang="zh-CN" sz="2000" b="0" kern="0" dirty="0">
                <a:solidFill>
                  <a:srgbClr val="D60093"/>
                </a:solidFill>
              </a:rPr>
              <a:t>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p</a:t>
            </a:r>
            <a:r>
              <a:rPr lang="en-US" altLang="zh-CN" sz="2000" b="0" kern="0" dirty="0">
                <a:solidFill>
                  <a:srgbClr val="FF33CC"/>
                </a:solidFill>
              </a:rPr>
              <a:t>-&gt;</a:t>
            </a:r>
            <a:r>
              <a:rPr lang="en-US" altLang="zh-CN" sz="2000" b="0" kern="0" dirty="0" err="1"/>
              <a:t>show_a</a:t>
            </a:r>
            <a:r>
              <a:rPr lang="en-US" altLang="zh-CN" sz="2000" b="0" kern="0" dirty="0"/>
              <a:t>();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solidFill>
                  <a:srgbClr val="D60093"/>
                </a:solidFill>
              </a:rPr>
              <a:t>	    p++;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p</a:t>
            </a:r>
            <a:r>
              <a:rPr lang="en-US" altLang="zh-CN" sz="2000" b="0" kern="0" dirty="0">
                <a:solidFill>
                  <a:srgbClr val="D60093"/>
                </a:solidFill>
              </a:rPr>
              <a:t>-&gt;</a:t>
            </a:r>
            <a:r>
              <a:rPr lang="en-US" altLang="zh-CN" sz="2000" b="0" kern="0" dirty="0" err="1"/>
              <a:t>show_a</a:t>
            </a:r>
            <a:r>
              <a:rPr lang="en-US" altLang="zh-CN" sz="2000" b="0" kern="0" dirty="0"/>
              <a:t>();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return 0;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Times New Roman" pitchFamily="18" charset="0"/>
              </a:rPr>
              <a:t>	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solidFill>
                  <a:srgbClr val="D60093"/>
                </a:solidFill>
              </a:rPr>
              <a:t>                   </a:t>
            </a:r>
            <a:r>
              <a:rPr lang="zh-CN" altLang="en-US" sz="2000" b="0" kern="0" dirty="0">
                <a:solidFill>
                  <a:srgbClr val="D60093"/>
                </a:solidFill>
              </a:rPr>
              <a:t>结果：</a:t>
            </a:r>
            <a:r>
              <a:rPr lang="en-US" altLang="zh-CN" sz="2000" b="0" kern="0" dirty="0">
                <a:solidFill>
                  <a:srgbClr val="D60093"/>
                </a:solidFill>
              </a:rPr>
              <a:t>10  20</a:t>
            </a:r>
            <a:endParaRPr lang="en-US" altLang="zh-CN" sz="2000" b="0" kern="0" dirty="0">
              <a:solidFill>
                <a:srgbClr val="D60093"/>
              </a:solidFill>
              <a:cs typeface="Times New Roman" pitchFamily="18" charset="0"/>
            </a:endParaRPr>
          </a:p>
        </p:txBody>
      </p:sp>
      <p:sp>
        <p:nvSpPr>
          <p:cNvPr id="5" name="Rectangle 1029"/>
          <p:cNvSpPr>
            <a:spLocks noChangeArrowheads="1"/>
          </p:cNvSpPr>
          <p:nvPr/>
        </p:nvSpPr>
        <p:spPr bwMode="auto">
          <a:xfrm>
            <a:off x="7467327" y="3717826"/>
            <a:ext cx="4245958" cy="1584692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000" b="1">
                <a:solidFill>
                  <a:srgbClr val="990000"/>
                </a:solidFill>
              </a:rPr>
              <a:t>一般而言</a:t>
            </a:r>
            <a:r>
              <a:rPr kumimoji="1" lang="en-US" altLang="zh-CN" sz="2000" b="1">
                <a:solidFill>
                  <a:srgbClr val="990000"/>
                </a:solidFill>
              </a:rPr>
              <a:t>,</a:t>
            </a:r>
            <a:r>
              <a:rPr kumimoji="1" lang="zh-CN" altLang="en-US" sz="2000" b="1">
                <a:solidFill>
                  <a:srgbClr val="990000"/>
                </a:solidFill>
              </a:rPr>
              <a:t>当指针加</a:t>
            </a:r>
            <a:r>
              <a:rPr kumimoji="1" lang="en-US" altLang="zh-CN" sz="2000" b="1">
                <a:solidFill>
                  <a:srgbClr val="990000"/>
                </a:solidFill>
              </a:rPr>
              <a:t>1</a:t>
            </a:r>
            <a:r>
              <a:rPr kumimoji="1" lang="zh-CN" altLang="en-US" sz="2000" b="1">
                <a:solidFill>
                  <a:srgbClr val="990000"/>
                </a:solidFill>
              </a:rPr>
              <a:t>或减</a:t>
            </a:r>
            <a:r>
              <a:rPr kumimoji="1" lang="en-US" altLang="zh-CN" sz="2000" b="1">
                <a:solidFill>
                  <a:srgbClr val="990000"/>
                </a:solidFill>
              </a:rPr>
              <a:t>1</a:t>
            </a:r>
            <a:r>
              <a:rPr kumimoji="1" lang="zh-CN" altLang="en-US" sz="2000" b="1">
                <a:solidFill>
                  <a:srgbClr val="990000"/>
                </a:solidFill>
              </a:rPr>
              <a:t>时</a:t>
            </a:r>
            <a:r>
              <a:rPr kumimoji="1" lang="en-US" altLang="zh-CN" sz="2000" b="1">
                <a:solidFill>
                  <a:srgbClr val="990000"/>
                </a:solidFill>
              </a:rPr>
              <a:t>,</a:t>
            </a:r>
            <a:r>
              <a:rPr kumimoji="1" lang="zh-CN" altLang="en-US" sz="2000" b="1">
                <a:solidFill>
                  <a:srgbClr val="990000"/>
                </a:solidFill>
              </a:rPr>
              <a:t>它总是</a:t>
            </a:r>
          </a:p>
          <a:p>
            <a:pPr algn="ctr" eaLnBrk="1" hangingPunct="1"/>
            <a:r>
              <a:rPr kumimoji="1" lang="zh-CN" altLang="en-US" sz="2000" b="1">
                <a:solidFill>
                  <a:srgbClr val="990000"/>
                </a:solidFill>
              </a:rPr>
              <a:t>指向其基本类型中相邻的一个元素</a:t>
            </a:r>
            <a:r>
              <a:rPr kumimoji="1" lang="en-US" altLang="zh-CN" sz="2000" b="1">
                <a:solidFill>
                  <a:srgbClr val="990000"/>
                </a:solidFill>
              </a:rPr>
              <a:t>,</a:t>
            </a:r>
          </a:p>
          <a:p>
            <a:pPr algn="ctr" eaLnBrk="1" hangingPunct="1"/>
            <a:r>
              <a:rPr kumimoji="1" lang="zh-CN" altLang="en-US" sz="2000" b="1">
                <a:solidFill>
                  <a:srgbClr val="990000"/>
                </a:solidFill>
              </a:rPr>
              <a:t>对象指针也是如此</a:t>
            </a:r>
            <a:r>
              <a:rPr kumimoji="1" lang="en-US" altLang="zh-CN" sz="2000" b="1">
                <a:solidFill>
                  <a:srgbClr val="990000"/>
                </a:solidFill>
              </a:rPr>
              <a:t>.  </a:t>
            </a:r>
            <a:r>
              <a:rPr kumimoji="1" lang="zh-CN" altLang="en-US" sz="2000" b="1">
                <a:solidFill>
                  <a:srgbClr val="990000"/>
                </a:solidFill>
              </a:rPr>
              <a:t>本例中指针对象</a:t>
            </a:r>
          </a:p>
          <a:p>
            <a:pPr algn="ctr" eaLnBrk="1" hangingPunct="1"/>
            <a:r>
              <a:rPr kumimoji="1" lang="en-US" altLang="zh-CN" sz="2000" b="1">
                <a:solidFill>
                  <a:srgbClr val="990000"/>
                </a:solidFill>
              </a:rPr>
              <a:t>p</a:t>
            </a:r>
            <a:r>
              <a:rPr kumimoji="1" lang="zh-CN" altLang="en-US" sz="2000" b="1">
                <a:solidFill>
                  <a:srgbClr val="990000"/>
                </a:solidFill>
              </a:rPr>
              <a:t>加</a:t>
            </a:r>
            <a:r>
              <a:rPr kumimoji="1" lang="en-US" altLang="zh-CN" sz="2000" b="1">
                <a:solidFill>
                  <a:srgbClr val="990000"/>
                </a:solidFill>
              </a:rPr>
              <a:t>1</a:t>
            </a:r>
            <a:r>
              <a:rPr kumimoji="1" lang="zh-CN" altLang="en-US" sz="2000" b="1">
                <a:solidFill>
                  <a:srgbClr val="990000"/>
                </a:solidFill>
              </a:rPr>
              <a:t>时</a:t>
            </a:r>
            <a:r>
              <a:rPr kumimoji="1" lang="en-US" altLang="zh-CN" sz="2000" b="1">
                <a:solidFill>
                  <a:srgbClr val="990000"/>
                </a:solidFill>
              </a:rPr>
              <a:t>,</a:t>
            </a:r>
            <a:r>
              <a:rPr kumimoji="1" lang="zh-CN" altLang="en-US" sz="2000" b="1">
                <a:solidFill>
                  <a:srgbClr val="990000"/>
                </a:solidFill>
              </a:rPr>
              <a:t>指向下一个数组对象元素</a:t>
            </a:r>
            <a:r>
              <a:rPr kumimoji="1" lang="en-US" altLang="zh-CN" sz="2000" b="1">
                <a:solidFill>
                  <a:srgbClr val="990000"/>
                </a:solidFill>
              </a:rPr>
              <a:t>.</a:t>
            </a:r>
            <a:endParaRPr kumimoji="1" lang="en-US" altLang="zh-CN" b="1">
              <a:solidFill>
                <a:srgbClr val="990000"/>
              </a:solidFill>
            </a:endParaRPr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5182617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4705116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用对象指针访问对象数组</a:t>
            </a:r>
          </a:p>
        </p:txBody>
      </p:sp>
    </p:spTree>
    <p:extLst>
      <p:ext uri="{BB962C8B-B14F-4D97-AF65-F5344CB8AC3E}">
        <p14:creationId xmlns:p14="http://schemas.microsoft.com/office/powerpoint/2010/main" val="14609082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14" grpId="0"/>
      <p:bldP spid="1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323311" y="2277666"/>
            <a:ext cx="4680520" cy="219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kumimoji="1" lang="zh-CN" altLang="en-US" sz="2801" kern="0" dirty="0" smtClean="0"/>
              <a:t>本</a:t>
            </a:r>
            <a:r>
              <a:rPr kumimoji="1" lang="zh-CN" altLang="en-US" sz="2801" kern="0" dirty="0"/>
              <a:t>例说明如何通过对象指针来访问对象数组，使程序以相反的顺序显示对象数组的内容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54559" y="909514"/>
            <a:ext cx="6264696" cy="541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#include &lt;</a:t>
            </a:r>
            <a:r>
              <a:rPr lang="en-US" altLang="zh-CN" sz="2400" b="0" kern="0" dirty="0" err="1"/>
              <a:t>iostream.h</a:t>
            </a:r>
            <a:r>
              <a:rPr lang="en-US" altLang="zh-CN" sz="2400" b="0" kern="0" dirty="0"/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class example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{  </a:t>
            </a:r>
            <a:endParaRPr lang="en-US" altLang="zh-CN" sz="2400" b="0" kern="0" dirty="0" smtClean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 smtClean="0"/>
              <a:t>public</a:t>
            </a:r>
            <a:r>
              <a:rPr lang="en-US" altLang="zh-CN" sz="2400" b="0" kern="0" dirty="0"/>
              <a:t>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example(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n, 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m)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{ </a:t>
            </a:r>
            <a:endParaRPr lang="en-US" altLang="zh-CN" sz="2400" b="0" kern="0" dirty="0" smtClean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</a:t>
            </a:r>
            <a:r>
              <a:rPr lang="en-US" altLang="zh-CN" sz="2400" b="0" kern="0" dirty="0" smtClean="0"/>
              <a:t>             x=n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 </a:t>
            </a:r>
            <a:r>
              <a:rPr lang="en-US" altLang="zh-CN" sz="2400" b="0" kern="0" dirty="0" smtClean="0"/>
              <a:t>     y=m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</a:t>
            </a:r>
            <a:r>
              <a:rPr lang="en-US" altLang="zh-CN" sz="2400" b="0" kern="0" dirty="0" err="1"/>
              <a:t>get_x</a:t>
            </a:r>
            <a:r>
              <a:rPr lang="en-US" altLang="zh-CN" sz="2400" b="0" kern="0" dirty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{ return x;}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</a:t>
            </a:r>
            <a:r>
              <a:rPr lang="en-US" altLang="zh-CN" sz="2400" b="0" kern="0" dirty="0" err="1"/>
              <a:t>get_y</a:t>
            </a:r>
            <a:r>
              <a:rPr lang="en-US" altLang="zh-CN" sz="2400" b="0" kern="0" dirty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{ return y;}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private: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</a:t>
            </a:r>
            <a:r>
              <a:rPr lang="en-US" altLang="zh-CN" sz="2400" b="0" kern="0" dirty="0" err="1"/>
              <a:t>x,y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};</a:t>
            </a:r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7558882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6985545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4.9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指针来访问对象数组</a:t>
            </a:r>
          </a:p>
        </p:txBody>
      </p:sp>
    </p:spTree>
    <p:extLst>
      <p:ext uri="{BB962C8B-B14F-4D97-AF65-F5344CB8AC3E}">
        <p14:creationId xmlns:p14="http://schemas.microsoft.com/office/powerpoint/2010/main" val="12542725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9232" y="621482"/>
            <a:ext cx="11014559" cy="60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main()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{    </a:t>
            </a:r>
            <a:endParaRPr lang="en-US" altLang="zh-CN" sz="2400" b="0" kern="0" dirty="0" smtClean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</a:t>
            </a:r>
            <a:r>
              <a:rPr lang="en-US" altLang="zh-CN" sz="2400" b="0" kern="0" dirty="0" smtClean="0"/>
              <a:t>   example </a:t>
            </a:r>
            <a:r>
              <a:rPr lang="en-US" altLang="zh-CN" sz="2400" b="0" kern="0" dirty="0"/>
              <a:t>op[4</a:t>
            </a:r>
            <a:r>
              <a:rPr lang="en-US" altLang="zh-CN" sz="2400" b="0" kern="0" dirty="0" smtClean="0"/>
              <a:t>]={ </a:t>
            </a:r>
            <a:r>
              <a:rPr lang="en-US" altLang="zh-CN" sz="2400" b="0" kern="0" dirty="0"/>
              <a:t>example(1,2</a:t>
            </a:r>
            <a:r>
              <a:rPr lang="en-US" altLang="zh-CN" sz="2400" b="0" kern="0" dirty="0" smtClean="0"/>
              <a:t>), </a:t>
            </a:r>
            <a:r>
              <a:rPr lang="en-US" altLang="zh-CN" sz="2400" b="0" kern="0" dirty="0"/>
              <a:t>example(3,4</a:t>
            </a:r>
            <a:r>
              <a:rPr lang="en-US" altLang="zh-CN" sz="2400" b="0" kern="0" dirty="0" smtClean="0"/>
              <a:t>), </a:t>
            </a:r>
            <a:r>
              <a:rPr lang="en-US" altLang="zh-CN" sz="2400" b="0" kern="0" dirty="0"/>
              <a:t>example(5,6</a:t>
            </a:r>
            <a:r>
              <a:rPr lang="en-US" altLang="zh-CN" sz="2400" b="0" kern="0" dirty="0" smtClean="0"/>
              <a:t>), example(7,8) };</a:t>
            </a:r>
            <a:endParaRPr lang="en-US" altLang="zh-CN" sz="2400" b="0" kern="0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chemeClr val="folHlink"/>
                </a:solidFill>
              </a:rPr>
              <a:t>    </a:t>
            </a:r>
            <a:r>
              <a:rPr lang="en-US" altLang="zh-CN" sz="2400" b="0" kern="0" dirty="0">
                <a:solidFill>
                  <a:srgbClr val="FF33CC"/>
                </a:solidFill>
              </a:rPr>
              <a:t>example *p;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FF33CC"/>
                </a:solidFill>
              </a:rPr>
              <a:t>    p=&amp;op[3];</a:t>
            </a:r>
            <a:r>
              <a:rPr lang="en-US" altLang="zh-CN" sz="2400" b="0" kern="0" dirty="0"/>
              <a:t>       	// </a:t>
            </a:r>
            <a:r>
              <a:rPr lang="zh-CN" altLang="en-US" sz="2400" b="0" kern="0" dirty="0"/>
              <a:t>取出最后一个数组元素的地址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/>
              <a:t>   </a:t>
            </a:r>
            <a:endParaRPr lang="en-US" altLang="zh-CN" sz="2400" b="0" kern="0" dirty="0" smtClean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 smtClean="0"/>
              <a:t>    </a:t>
            </a:r>
            <a:r>
              <a:rPr lang="en-US" altLang="zh-CN" sz="2400" b="0" kern="0" dirty="0" smtClean="0"/>
              <a:t>for </a:t>
            </a:r>
            <a:r>
              <a:rPr lang="en-US" altLang="zh-CN" sz="2400" b="0" kern="0" dirty="0"/>
              <a:t>(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=0;i&lt;4;i++)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</a:t>
            </a:r>
            <a:r>
              <a:rPr lang="en-US" altLang="zh-CN" sz="2400" b="0" kern="0" dirty="0" smtClean="0"/>
              <a:t>  </a:t>
            </a:r>
            <a:r>
              <a:rPr lang="en-US" altLang="zh-CN" sz="2400" b="0" kern="0" dirty="0"/>
              <a:t>{  </a:t>
            </a:r>
            <a:endParaRPr lang="en-US" altLang="zh-CN" sz="2400" b="0" kern="0" dirty="0" smtClean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</a:t>
            </a:r>
            <a:r>
              <a:rPr lang="en-US" altLang="zh-CN" sz="2400" b="0" kern="0" dirty="0" smtClean="0"/>
              <a:t>         </a:t>
            </a:r>
            <a:r>
              <a:rPr lang="en-US" altLang="zh-CN" sz="2400" b="0" kern="0" dirty="0" err="1" smtClean="0"/>
              <a:t>cout</a:t>
            </a:r>
            <a:r>
              <a:rPr lang="en-US" altLang="zh-CN" sz="2400" b="0" kern="0" dirty="0"/>
              <a:t>&lt;&lt;p-&gt;</a:t>
            </a:r>
            <a:r>
              <a:rPr lang="en-US" altLang="zh-CN" sz="2400" b="0" kern="0" dirty="0" err="1"/>
              <a:t>get_x</a:t>
            </a:r>
            <a:r>
              <a:rPr lang="en-US" altLang="zh-CN" sz="2400" b="0" kern="0" dirty="0"/>
              <a:t>()&lt;&lt;‘ ‘;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&lt;&lt;p-&gt;</a:t>
            </a:r>
            <a:r>
              <a:rPr lang="en-US" altLang="zh-CN" sz="2400" b="0" kern="0" dirty="0" err="1"/>
              <a:t>get_y</a:t>
            </a:r>
            <a:r>
              <a:rPr lang="en-US" altLang="zh-CN" sz="2400" b="0" kern="0" dirty="0"/>
              <a:t>()&lt;&lt;"\n";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  p--;          	// </a:t>
            </a:r>
            <a:r>
              <a:rPr lang="zh-CN" altLang="en-US" sz="2400" b="0" kern="0" dirty="0"/>
              <a:t>指向前一个数组元素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/>
              <a:t>       </a:t>
            </a:r>
            <a:r>
              <a:rPr lang="en-US" altLang="zh-CN" sz="2400" b="0" kern="0" dirty="0"/>
              <a:t>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</a:t>
            </a:r>
            <a:endParaRPr lang="en-US" altLang="zh-CN" sz="2400" b="0" kern="0" dirty="0" smtClean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</a:t>
            </a:r>
            <a:r>
              <a:rPr lang="en-US" altLang="zh-CN" sz="2400" b="0" kern="0" dirty="0" smtClean="0"/>
              <a:t>    </a:t>
            </a:r>
            <a:r>
              <a:rPr lang="en-US" altLang="zh-CN" sz="2400" b="0" kern="0" dirty="0" err="1" smtClean="0"/>
              <a:t>cout</a:t>
            </a:r>
            <a:r>
              <a:rPr lang="en-US" altLang="zh-CN" sz="2400" b="0" kern="0" dirty="0"/>
              <a:t>&lt;&lt;"\n";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</a:t>
            </a:r>
            <a:r>
              <a:rPr lang="en-US" altLang="zh-CN" sz="2400" b="0" kern="0" dirty="0" smtClean="0"/>
              <a:t> return </a:t>
            </a:r>
            <a:r>
              <a:rPr lang="en-US" altLang="zh-CN" sz="2400" b="0" kern="0" dirty="0"/>
              <a:t>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1717" y="4133220"/>
            <a:ext cx="1224246" cy="1889562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>
                <a:solidFill>
                  <a:srgbClr val="FF0000"/>
                </a:solidFill>
              </a:rPr>
              <a:t>7   8</a:t>
            </a:r>
          </a:p>
          <a:p>
            <a:pPr algn="ctr" eaLnBrk="1" hangingPunct="1"/>
            <a:r>
              <a:rPr kumimoji="1" lang="en-US" altLang="zh-CN">
                <a:solidFill>
                  <a:srgbClr val="FF0000"/>
                </a:solidFill>
              </a:rPr>
              <a:t>5   6</a:t>
            </a:r>
          </a:p>
          <a:p>
            <a:pPr algn="ctr" eaLnBrk="1" hangingPunct="1"/>
            <a:r>
              <a:rPr kumimoji="1" lang="en-US" altLang="zh-CN">
                <a:solidFill>
                  <a:srgbClr val="FF0000"/>
                </a:solidFill>
              </a:rPr>
              <a:t>3   4</a:t>
            </a:r>
          </a:p>
          <a:p>
            <a:pPr algn="ctr" eaLnBrk="1" hangingPunct="1"/>
            <a:r>
              <a:rPr kumimoji="1" lang="en-US" altLang="zh-CN">
                <a:solidFill>
                  <a:srgbClr val="FF0000"/>
                </a:solidFill>
              </a:rPr>
              <a:t>1   2</a:t>
            </a:r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7558882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6985545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4.9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指针来访问对象数组</a:t>
            </a:r>
          </a:p>
        </p:txBody>
      </p:sp>
    </p:spTree>
    <p:extLst>
      <p:ext uri="{BB962C8B-B14F-4D97-AF65-F5344CB8AC3E}">
        <p14:creationId xmlns:p14="http://schemas.microsoft.com/office/powerpoint/2010/main" val="9888888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4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2725" y="981302"/>
            <a:ext cx="11853113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 smtClean="0"/>
              <a:t>类</a:t>
            </a:r>
            <a:r>
              <a:rPr lang="zh-CN" altLang="en-US" b="0" kern="0" dirty="0"/>
              <a:t>的成员自身也是一些变量、函数或者对象等。因此，也可以直接将它们的地址存放到一个指针变量中，这样就可以使指针直接指向对象的成员，进而可以通过</a:t>
            </a:r>
            <a:r>
              <a:rPr lang="zh-CN" altLang="en-US" b="0" kern="0" dirty="0">
                <a:solidFill>
                  <a:schemeClr val="bg2"/>
                </a:solidFill>
              </a:rPr>
              <a:t>指针访问对象的成员</a:t>
            </a:r>
            <a:r>
              <a:rPr lang="zh-CN" altLang="en-US" b="0" kern="0" dirty="0"/>
              <a:t>。</a:t>
            </a:r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/>
              <a:t>可在类外定义指向</a:t>
            </a:r>
            <a:r>
              <a:rPr lang="zh-CN" altLang="en-US" b="0" kern="0" dirty="0">
                <a:latin typeface="宋体" pitchFamily="2" charset="-122"/>
              </a:rPr>
              <a:t>类的成员的指针来控制对象的成员。</a:t>
            </a:r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>
                <a:latin typeface="宋体" pitchFamily="2" charset="-122"/>
              </a:rPr>
              <a:t>注意：</a:t>
            </a:r>
          </a:p>
          <a:p>
            <a:pPr lvl="1">
              <a:defRPr/>
            </a:pPr>
            <a:r>
              <a:rPr lang="zh-CN" altLang="en-US" b="0" kern="0" dirty="0">
                <a:latin typeface="宋体" pitchFamily="2" charset="-122"/>
              </a:rPr>
              <a:t>指向成员的指针只能访问</a:t>
            </a:r>
            <a:r>
              <a:rPr lang="zh-CN" altLang="en-US" b="0" kern="0" dirty="0">
                <a:solidFill>
                  <a:srgbClr val="FF0000"/>
                </a:solidFill>
                <a:latin typeface="宋体" pitchFamily="2" charset="-122"/>
              </a:rPr>
              <a:t>公有</a:t>
            </a:r>
            <a:r>
              <a:rPr lang="zh-CN" altLang="en-US" b="0" kern="0" dirty="0">
                <a:latin typeface="宋体" pitchFamily="2" charset="-122"/>
              </a:rPr>
              <a:t>数据成员和成员函数。</a:t>
            </a:r>
          </a:p>
          <a:p>
            <a:pPr lvl="1">
              <a:defRPr/>
            </a:pPr>
            <a:r>
              <a:rPr lang="zh-CN" altLang="en-US" b="0" kern="0" dirty="0">
                <a:latin typeface="宋体" pitchFamily="2" charset="-122"/>
              </a:rPr>
              <a:t>使用要</a:t>
            </a:r>
            <a:r>
              <a:rPr lang="zh-CN" altLang="en-US" b="0" kern="0" dirty="0">
                <a:solidFill>
                  <a:schemeClr val="bg2"/>
                </a:solidFill>
                <a:latin typeface="宋体" pitchFamily="2" charset="-122"/>
              </a:rPr>
              <a:t>先声明，再赋值，然后访问</a:t>
            </a:r>
            <a:r>
              <a:rPr lang="zh-CN" altLang="en-US" kern="0" dirty="0">
                <a:latin typeface="宋体" pitchFamily="2" charset="-122"/>
              </a:rPr>
              <a:t>。</a:t>
            </a:r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7558882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6985545" cy="5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200" kern="0" dirty="0">
                <a:solidFill>
                  <a:schemeClr val="bg1"/>
                </a:solidFill>
                <a:latin typeface="宋体" pitchFamily="2" charset="-122"/>
              </a:rPr>
              <a:t>指向类的成员的指针</a:t>
            </a:r>
          </a:p>
        </p:txBody>
      </p:sp>
    </p:spTree>
    <p:extLst>
      <p:ext uri="{BB962C8B-B14F-4D97-AF65-F5344CB8AC3E}">
        <p14:creationId xmlns:p14="http://schemas.microsoft.com/office/powerpoint/2010/main" val="35671189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222727" y="909514"/>
            <a:ext cx="11277047" cy="5601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1" dirty="0"/>
              <a:t>1.</a:t>
            </a:r>
            <a:r>
              <a:rPr kumimoji="1" lang="zh-CN" altLang="en-US" sz="2801" dirty="0"/>
              <a:t>指向数据成员的指针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dirty="0"/>
              <a:t>声明：</a:t>
            </a:r>
            <a:r>
              <a:rPr kumimoji="1" lang="zh-CN" altLang="en-US" dirty="0">
                <a:solidFill>
                  <a:srgbClr val="FF0000"/>
                </a:solidFill>
              </a:rPr>
              <a:t>类型说明符 类名</a:t>
            </a:r>
            <a:r>
              <a:rPr kumimoji="1" lang="en-US" altLang="zh-CN" dirty="0">
                <a:solidFill>
                  <a:srgbClr val="FF0000"/>
                </a:solidFill>
              </a:rPr>
              <a:t>:: *</a:t>
            </a:r>
            <a:r>
              <a:rPr kumimoji="1" lang="zh-CN" altLang="en-US" dirty="0">
                <a:solidFill>
                  <a:srgbClr val="FF0000"/>
                </a:solidFill>
              </a:rPr>
              <a:t>数据成员指针名</a:t>
            </a:r>
            <a:r>
              <a:rPr kumimoji="1" lang="zh-CN" altLang="en-US" dirty="0"/>
              <a:t>；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dirty="0"/>
              <a:t>赋值：</a:t>
            </a:r>
            <a:r>
              <a:rPr kumimoji="1" lang="zh-CN" altLang="en-US" dirty="0">
                <a:solidFill>
                  <a:srgbClr val="FF0000"/>
                </a:solidFill>
              </a:rPr>
              <a:t>数据成员指针名＝</a:t>
            </a:r>
            <a:r>
              <a:rPr kumimoji="1" lang="en-US" altLang="zh-CN" dirty="0">
                <a:solidFill>
                  <a:srgbClr val="FF0000"/>
                </a:solidFill>
              </a:rPr>
              <a:t>&amp;</a:t>
            </a:r>
            <a:r>
              <a:rPr kumimoji="1" lang="zh-CN" altLang="en-US" dirty="0">
                <a:solidFill>
                  <a:srgbClr val="FF0000"/>
                </a:solidFill>
              </a:rPr>
              <a:t>类名</a:t>
            </a:r>
            <a:r>
              <a:rPr kumimoji="1" lang="en-US" altLang="zh-CN" dirty="0">
                <a:solidFill>
                  <a:srgbClr val="FF0000"/>
                </a:solidFill>
              </a:rPr>
              <a:t>:: </a:t>
            </a:r>
            <a:r>
              <a:rPr kumimoji="1" lang="zh-CN" altLang="en-US" dirty="0">
                <a:solidFill>
                  <a:srgbClr val="FF0000"/>
                </a:solidFill>
              </a:rPr>
              <a:t>数据成员名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dirty="0"/>
              <a:t>使用：</a:t>
            </a:r>
            <a:r>
              <a:rPr kumimoji="1" lang="zh-CN" altLang="en-US" dirty="0">
                <a:solidFill>
                  <a:srgbClr val="FF0000"/>
                </a:solidFill>
              </a:rPr>
              <a:t>对象名</a:t>
            </a:r>
            <a:r>
              <a:rPr kumimoji="1" lang="en-US" altLang="zh-CN" dirty="0">
                <a:solidFill>
                  <a:srgbClr val="FF0000"/>
                </a:solidFill>
              </a:rPr>
              <a:t>. *</a:t>
            </a:r>
            <a:r>
              <a:rPr kumimoji="1" lang="zh-CN" altLang="en-US" dirty="0">
                <a:solidFill>
                  <a:srgbClr val="FF0000"/>
                </a:solidFill>
              </a:rPr>
              <a:t>数据成员指针名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rgbClr val="FF0000"/>
                </a:solidFill>
              </a:rPr>
              <a:t>            对象指针名</a:t>
            </a:r>
            <a:r>
              <a:rPr kumimoji="1" lang="en-US" altLang="zh-CN" dirty="0">
                <a:solidFill>
                  <a:srgbClr val="FF0000"/>
                </a:solidFill>
              </a:rPr>
              <a:t>-&gt; *</a:t>
            </a:r>
            <a:r>
              <a:rPr kumimoji="1" lang="zh-CN" altLang="en-US" dirty="0">
                <a:solidFill>
                  <a:srgbClr val="FF0000"/>
                </a:solidFill>
              </a:rPr>
              <a:t>数据成员指针名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en-US" altLang="zh-CN" sz="280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zh-CN" altLang="en-US" sz="2801" dirty="0">
                <a:latin typeface="Arial" panose="020B0604020202020204" pitchFamily="34" charset="0"/>
                <a:ea typeface="黑体" panose="02010609060101010101" pitchFamily="49" charset="-122"/>
              </a:rPr>
              <a:t>．指向成员函数的指针</a:t>
            </a:r>
            <a:endParaRPr kumimoji="1" lang="zh-CN" altLang="en-US" sz="280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dirty="0">
                <a:latin typeface="Courier New" panose="02070309020205020404" pitchFamily="49" charset="0"/>
                <a:ea typeface="楷体_GB2312" pitchFamily="49" charset="-122"/>
              </a:rPr>
              <a:t>声明：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楷体_GB2312" pitchFamily="49" charset="-122"/>
              </a:rPr>
              <a:t>类型说明符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楷体_GB2312" pitchFamily="49" charset="-122"/>
              </a:rPr>
              <a:t>类名</a:t>
            </a:r>
            <a:r>
              <a:rPr kumimoji="1" lang="zh-CN" altLang="en-US" dirty="0">
                <a:solidFill>
                  <a:srgbClr val="FF0000"/>
                </a:solidFill>
              </a:rPr>
              <a:t>∷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楷体_GB2312" pitchFamily="49" charset="-122"/>
              </a:rPr>
              <a:t>指针名</a:t>
            </a:r>
            <a:r>
              <a:rPr kumimoji="1"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楷体_GB2312" pitchFamily="49" charset="-122"/>
              </a:rPr>
              <a:t>参数表</a:t>
            </a:r>
            <a:r>
              <a:rPr kumimoji="1"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kumimoji="1" lang="en-US" altLang="zh-CN" dirty="0">
                <a:solidFill>
                  <a:srgbClr val="FF0000"/>
                </a:solidFill>
              </a:rPr>
              <a:t> 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dirty="0">
                <a:latin typeface="Courier New" panose="02070309020205020404" pitchFamily="49" charset="0"/>
                <a:ea typeface="楷体_GB2312" pitchFamily="49" charset="-122"/>
              </a:rPr>
              <a:t>赋值：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楷体_GB2312" pitchFamily="49" charset="-122"/>
              </a:rPr>
              <a:t>成员函数指针名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楷体_GB2312" pitchFamily="49" charset="-122"/>
              </a:rPr>
              <a:t>类名</a:t>
            </a:r>
            <a:r>
              <a:rPr kumimoji="1" lang="zh-CN" altLang="en-US" dirty="0">
                <a:solidFill>
                  <a:srgbClr val="FF0000"/>
                </a:solidFill>
              </a:rPr>
              <a:t>∷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楷体_GB2312" pitchFamily="49" charset="-122"/>
              </a:rPr>
              <a:t>成员函数名</a:t>
            </a:r>
            <a:r>
              <a:rPr kumimoji="1"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1" lang="en-US" altLang="zh-CN" dirty="0">
                <a:solidFill>
                  <a:srgbClr val="FF0000"/>
                </a:solidFill>
              </a:rPr>
              <a:t> 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dirty="0">
                <a:latin typeface="Courier New" panose="02070309020205020404" pitchFamily="49" charset="0"/>
              </a:rPr>
              <a:t>使用：</a:t>
            </a:r>
            <a:r>
              <a:rPr kumimoji="1"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楷体_GB2312" pitchFamily="49" charset="-122"/>
              </a:rPr>
              <a:t>对象名</a:t>
            </a:r>
            <a:r>
              <a:rPr kumimoji="1"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楷体_GB2312" pitchFamily="49" charset="-122"/>
              </a:rPr>
              <a:t>成员函数指针名</a:t>
            </a:r>
            <a:r>
              <a:rPr kumimoji="1"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kumimoji="1"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楷体_GB2312" pitchFamily="49" charset="-122"/>
              </a:rPr>
              <a:t>参数表</a:t>
            </a:r>
            <a:r>
              <a:rPr kumimoji="1"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1" lang="en-US" altLang="zh-CN" dirty="0">
                <a:solidFill>
                  <a:srgbClr val="FF0000"/>
                </a:solidFill>
              </a:rPr>
              <a:t>  ;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</a:rPr>
              <a:t>     </a:t>
            </a:r>
            <a:r>
              <a:rPr kumimoji="1" lang="zh-CN" altLang="en-US" dirty="0">
                <a:solidFill>
                  <a:srgbClr val="FF0000"/>
                </a:solidFill>
              </a:rPr>
              <a:t>（对象指针名 </a:t>
            </a:r>
            <a:r>
              <a:rPr kumimoji="1" lang="en-US" altLang="zh-CN" dirty="0">
                <a:solidFill>
                  <a:srgbClr val="FF0000"/>
                </a:solidFill>
              </a:rPr>
              <a:t>-&gt; *</a:t>
            </a:r>
            <a:r>
              <a:rPr kumimoji="1" lang="zh-CN" altLang="en-US" dirty="0">
                <a:solidFill>
                  <a:srgbClr val="FF0000"/>
                </a:solidFill>
              </a:rPr>
              <a:t>成员函数指针名）</a:t>
            </a: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参数表</a:t>
            </a:r>
            <a:r>
              <a:rPr kumimoji="1" lang="en-US" altLang="zh-CN" dirty="0">
                <a:solidFill>
                  <a:srgbClr val="FF0000"/>
                </a:solidFill>
              </a:rPr>
              <a:t>) </a:t>
            </a:r>
            <a:r>
              <a:rPr kumimoji="1" lang="en-US" altLang="zh-CN" dirty="0" smtClean="0">
                <a:solidFill>
                  <a:srgbClr val="FF0000"/>
                </a:solidFill>
              </a:rPr>
              <a:t>;</a:t>
            </a:r>
            <a:endParaRPr kumimoji="1" lang="zh-CN" altLang="en-US" b="1" dirty="0"/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7558882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6985545" cy="5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200" kern="0" dirty="0">
                <a:solidFill>
                  <a:schemeClr val="bg1"/>
                </a:solidFill>
                <a:latin typeface="宋体" pitchFamily="2" charset="-122"/>
              </a:rPr>
              <a:t>指向类的成员的指针</a:t>
            </a:r>
          </a:p>
        </p:txBody>
      </p:sp>
    </p:spTree>
    <p:extLst>
      <p:ext uri="{BB962C8B-B14F-4D97-AF65-F5344CB8AC3E}">
        <p14:creationId xmlns:p14="http://schemas.microsoft.com/office/powerpoint/2010/main" val="2914098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73218" y="1052757"/>
            <a:ext cx="1009259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#include&lt;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iostream.h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&gt;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class A{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public: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   A(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int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)    {  z=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;  }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int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z;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};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void main()</a:t>
            </a:r>
          </a:p>
          <a:p>
            <a:pPr algn="just"/>
            <a:r>
              <a:rPr lang="en-US" altLang="zh-CN" sz="2000" dirty="0" smtClean="0">
                <a:latin typeface="Arial" panose="020B0604020202020204" pitchFamily="34" charset="0"/>
                <a:cs typeface="Courier New" panose="02070309020205020404" pitchFamily="49" charset="0"/>
              </a:rPr>
              <a:t>{ 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Courier New" panose="02070309020205020404" pitchFamily="49" charset="0"/>
              </a:rPr>
              <a:t>   A 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ob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(5);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   A *pc1;        	</a:t>
            </a:r>
            <a:r>
              <a:rPr lang="en-US" altLang="zh-CN" sz="2000" dirty="0" smtClean="0">
                <a:latin typeface="Arial" panose="020B0604020202020204" pitchFamily="34" charset="0"/>
                <a:cs typeface="Courier New" panose="02070309020205020404" pitchFamily="49" charset="0"/>
              </a:rPr>
              <a:t>		 // </a:t>
            </a:r>
            <a:r>
              <a:rPr lang="zh-CN" altLang="en-US" sz="2000" dirty="0">
                <a:latin typeface="Arial" panose="020B0604020202020204" pitchFamily="34" charset="0"/>
              </a:rPr>
              <a:t>声明一个对象指针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pc1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   pc1=&amp;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ob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;</a:t>
            </a:r>
            <a:r>
              <a:rPr kumimoji="1"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	</a:t>
            </a:r>
            <a:r>
              <a:rPr kumimoji="1"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//</a:t>
            </a:r>
            <a:r>
              <a:rPr kumimoji="1"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zh-CN" altLang="en-US" sz="2000" dirty="0">
                <a:latin typeface="Courier New" panose="02070309020205020404" pitchFamily="49" charset="0"/>
                <a:ea typeface="楷体_GB2312" pitchFamily="49" charset="-122"/>
              </a:rPr>
              <a:t>给对象指针</a:t>
            </a:r>
            <a:r>
              <a:rPr kumimoji="1"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pc1</a:t>
            </a:r>
            <a:r>
              <a:rPr kumimoji="1" lang="zh-CN" altLang="en-US" sz="2000" dirty="0">
                <a:latin typeface="Courier New" panose="02070309020205020404" pitchFamily="49" charset="0"/>
                <a:ea typeface="楷体_GB2312" pitchFamily="49" charset="-122"/>
              </a:rPr>
              <a:t>赋值</a:t>
            </a:r>
            <a:endParaRPr kumimoji="1"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zh-CN" altLang="en-US" sz="2000" dirty="0">
                <a:solidFill>
                  <a:srgbClr val="FF33CC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 err="1">
                <a:solidFill>
                  <a:srgbClr val="FF33CC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int</a:t>
            </a:r>
            <a:r>
              <a:rPr lang="en-US" altLang="zh-CN" sz="2000" dirty="0">
                <a:solidFill>
                  <a:srgbClr val="FF33CC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A</a:t>
            </a:r>
            <a:r>
              <a:rPr lang="en-US" altLang="zh-CN" sz="2000" dirty="0">
                <a:solidFill>
                  <a:srgbClr val="FF33CC"/>
                </a:solidFill>
                <a:latin typeface="Arial" panose="020B0604020202020204" pitchFamily="34" charset="0"/>
              </a:rPr>
              <a:t>∷</a:t>
            </a:r>
            <a:r>
              <a:rPr lang="en-US" altLang="zh-CN" sz="2000" dirty="0">
                <a:solidFill>
                  <a:srgbClr val="FF33CC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*pc2;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 smtClean="0">
                <a:latin typeface="Arial" panose="020B0604020202020204" pitchFamily="34" charset="0"/>
                <a:cs typeface="Courier New" panose="02070309020205020404" pitchFamily="49" charset="0"/>
              </a:rPr>
              <a:t>		 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// </a:t>
            </a:r>
            <a:r>
              <a:rPr lang="zh-CN" altLang="en-US" sz="2000" dirty="0">
                <a:latin typeface="Arial" panose="020B0604020202020204" pitchFamily="34" charset="0"/>
              </a:rPr>
              <a:t>声明一个数据成员指针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pc2  // </a:t>
            </a:r>
            <a:r>
              <a:rPr lang="en-US" altLang="zh-CN" sz="2000" dirty="0">
                <a:latin typeface="Arial" panose="020B0604020202020204" pitchFamily="34" charset="0"/>
              </a:rPr>
              <a:t>①</a:t>
            </a:r>
            <a:endParaRPr lang="en-US" altLang="zh-CN" sz="20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just"/>
            <a:r>
              <a:rPr lang="en-US" altLang="zh-CN" sz="2000" dirty="0">
                <a:solidFill>
                  <a:srgbClr val="FF33CC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  pc2=&amp;</a:t>
            </a:r>
            <a:r>
              <a:rPr lang="en-US" altLang="zh-CN" sz="2000" dirty="0" err="1">
                <a:solidFill>
                  <a:srgbClr val="FF33CC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A</a:t>
            </a:r>
            <a:r>
              <a:rPr lang="en-US" altLang="zh-CN" sz="2000" dirty="0" err="1">
                <a:solidFill>
                  <a:srgbClr val="FF33CC"/>
                </a:solidFill>
                <a:latin typeface="Arial" panose="020B0604020202020204" pitchFamily="34" charset="0"/>
              </a:rPr>
              <a:t>∷</a:t>
            </a:r>
            <a:r>
              <a:rPr lang="en-US" altLang="zh-CN" sz="2000" dirty="0" err="1">
                <a:solidFill>
                  <a:srgbClr val="FF33CC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z</a:t>
            </a:r>
            <a:r>
              <a:rPr lang="en-US" altLang="zh-CN" sz="2000" dirty="0">
                <a:solidFill>
                  <a:srgbClr val="FF33CC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;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    </a:t>
            </a:r>
            <a:r>
              <a:rPr lang="en-US" altLang="zh-CN" sz="2000" dirty="0" smtClean="0">
                <a:latin typeface="Arial" panose="020B0604020202020204" pitchFamily="34" charset="0"/>
                <a:cs typeface="Courier New" panose="02070309020205020404" pitchFamily="49" charset="0"/>
              </a:rPr>
              <a:t>		 // </a:t>
            </a:r>
            <a:r>
              <a:rPr lang="zh-CN" altLang="en-US" sz="2000" dirty="0">
                <a:latin typeface="Arial" panose="020B0604020202020204" pitchFamily="34" charset="0"/>
              </a:rPr>
              <a:t>给数据成员指针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pc2</a:t>
            </a:r>
            <a:r>
              <a:rPr lang="zh-CN" altLang="en-US" sz="2000" dirty="0">
                <a:latin typeface="Arial" panose="020B0604020202020204" pitchFamily="34" charset="0"/>
              </a:rPr>
              <a:t>赋值</a:t>
            </a:r>
            <a:r>
              <a:rPr lang="zh-CN" altLang="en-US" sz="2000" dirty="0">
                <a:latin typeface="Arial" panose="020B060402020202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// </a:t>
            </a:r>
            <a:r>
              <a:rPr lang="en-US" altLang="zh-CN" sz="2000" dirty="0">
                <a:latin typeface="Arial" panose="020B0604020202020204" pitchFamily="34" charset="0"/>
              </a:rPr>
              <a:t>②</a:t>
            </a:r>
            <a:endParaRPr lang="en-US" altLang="zh-CN" sz="2000" dirty="0"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cout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&lt;&lt;ob.</a:t>
            </a:r>
            <a:r>
              <a:rPr lang="en-US" altLang="zh-CN" sz="2000" dirty="0">
                <a:solidFill>
                  <a:srgbClr val="FF33CC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*pc2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&lt;&lt;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endl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;        </a:t>
            </a:r>
            <a:r>
              <a:rPr lang="en-US" altLang="zh-CN" sz="2000" dirty="0" smtClean="0">
                <a:latin typeface="Arial" panose="020B0604020202020204" pitchFamily="34" charset="0"/>
                <a:cs typeface="Courier New" panose="02070309020205020404" pitchFamily="49" charset="0"/>
              </a:rPr>
              <a:t>	 // </a:t>
            </a:r>
            <a:r>
              <a:rPr lang="zh-CN" altLang="en-US" sz="2000" dirty="0">
                <a:latin typeface="Arial" panose="020B0604020202020204" pitchFamily="34" charset="0"/>
              </a:rPr>
              <a:t>用成员指针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pc2</a:t>
            </a:r>
            <a:r>
              <a:rPr lang="zh-CN" altLang="en-US" sz="2000" dirty="0">
                <a:latin typeface="Arial" panose="020B0604020202020204" pitchFamily="34" charset="0"/>
              </a:rPr>
              <a:t>访问数据成员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z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cout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&lt;&lt;pc1-&gt;</a:t>
            </a:r>
            <a:r>
              <a:rPr lang="en-US" altLang="zh-CN" sz="2000" dirty="0">
                <a:solidFill>
                  <a:srgbClr val="FF33CC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*pc2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&lt;&lt;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endl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;   </a:t>
            </a:r>
            <a:r>
              <a:rPr lang="en-US" altLang="zh-CN" sz="2000" dirty="0" smtClean="0">
                <a:latin typeface="Arial" panose="020B0604020202020204" pitchFamily="34" charset="0"/>
                <a:cs typeface="Courier New" panose="02070309020205020404" pitchFamily="49" charset="0"/>
              </a:rPr>
              <a:t>	 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// </a:t>
            </a:r>
            <a:r>
              <a:rPr lang="zh-CN" altLang="en-US" sz="2000" dirty="0">
                <a:latin typeface="Arial" panose="020B0604020202020204" pitchFamily="34" charset="0"/>
              </a:rPr>
              <a:t>用成员指针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pc2</a:t>
            </a:r>
            <a:r>
              <a:rPr lang="zh-CN" altLang="en-US" sz="2000" dirty="0">
                <a:latin typeface="Arial" panose="020B0604020202020204" pitchFamily="34" charset="0"/>
              </a:rPr>
              <a:t>访问数据成员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z 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cout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&lt;&lt;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ob.z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&lt;&lt;</a:t>
            </a:r>
            <a:r>
              <a:rPr lang="en-US" altLang="zh-CN" sz="2000" dirty="0" err="1">
                <a:latin typeface="Arial" panose="020B0604020202020204" pitchFamily="34" charset="0"/>
                <a:cs typeface="Courier New" panose="02070309020205020404" pitchFamily="49" charset="0"/>
              </a:rPr>
              <a:t>endl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;     	     </a:t>
            </a:r>
            <a:r>
              <a:rPr lang="en-US" altLang="zh-CN" sz="2000" dirty="0" smtClean="0">
                <a:latin typeface="Arial" panose="020B0604020202020204" pitchFamily="34" charset="0"/>
                <a:cs typeface="Courier New" panose="02070309020205020404" pitchFamily="49" charset="0"/>
              </a:rPr>
              <a:t>	 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// </a:t>
            </a:r>
            <a:r>
              <a:rPr lang="zh-CN" altLang="en-US" sz="2000" dirty="0">
                <a:latin typeface="Arial" panose="020B0604020202020204" pitchFamily="34" charset="0"/>
              </a:rPr>
              <a:t>使用对象名访问数据成员</a:t>
            </a:r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z</a:t>
            </a:r>
          </a:p>
          <a:p>
            <a:pPr algn="just"/>
            <a:r>
              <a:rPr lang="en-US" altLang="zh-CN" sz="2000" dirty="0">
                <a:latin typeface="Arial" panose="020B0604020202020204" pitchFamily="34" charset="0"/>
                <a:cs typeface="Courier New" panose="02070309020205020404" pitchFamily="49" charset="0"/>
              </a:rPr>
              <a:t>  }</a:t>
            </a:r>
          </a:p>
          <a:p>
            <a:endParaRPr lang="en-US" altLang="zh-CN" sz="2000" dirty="0">
              <a:latin typeface="Arial" panose="020B0604020202020204" pitchFamily="34" charset="0"/>
            </a:endParaRPr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8785745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4.10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访问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对象的公有数据成员的几种方式</a:t>
            </a:r>
          </a:p>
        </p:txBody>
      </p:sp>
    </p:spTree>
    <p:extLst>
      <p:ext uri="{BB962C8B-B14F-4D97-AF65-F5344CB8AC3E}">
        <p14:creationId xmlns:p14="http://schemas.microsoft.com/office/powerpoint/2010/main" val="32169399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2551" y="588353"/>
            <a:ext cx="5256584" cy="59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#include&lt;</a:t>
            </a:r>
            <a:r>
              <a:rPr kumimoji="1" lang="en-US" altLang="zh-CN" sz="2400" b="0" kern="0" dirty="0" err="1"/>
              <a:t>iostream.h</a:t>
            </a:r>
            <a:r>
              <a:rPr kumimoji="1" lang="en-US" altLang="zh-CN" sz="2400" b="0" kern="0" dirty="0"/>
              <a:t>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class </a:t>
            </a:r>
            <a:r>
              <a:rPr kumimoji="1" lang="en-US" altLang="zh-CN" sz="2400" b="0" kern="0" dirty="0" err="1" smtClean="0"/>
              <a:t>Coord</a:t>
            </a:r>
            <a:endParaRPr kumimoji="1" lang="en-US" altLang="zh-CN" sz="2400" b="0" kern="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 smtClean="0"/>
              <a:t> </a:t>
            </a:r>
            <a:r>
              <a:rPr kumimoji="1" lang="en-US" altLang="zh-CN" sz="2400" b="0" kern="0" dirty="0"/>
              <a:t>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public: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      </a:t>
            </a:r>
            <a:r>
              <a:rPr kumimoji="1" lang="en-US" altLang="zh-CN" sz="2400" b="0" kern="0" dirty="0" err="1"/>
              <a:t>Coord</a:t>
            </a:r>
            <a:r>
              <a:rPr kumimoji="1" lang="en-US" altLang="zh-CN" sz="2400" b="0" kern="0" dirty="0"/>
              <a:t>(</a:t>
            </a:r>
            <a:r>
              <a:rPr kumimoji="1" lang="en-US" altLang="zh-CN" sz="2400" b="0" kern="0" dirty="0" err="1"/>
              <a:t>int</a:t>
            </a:r>
            <a:r>
              <a:rPr kumimoji="1" lang="en-US" altLang="zh-CN" sz="2400" b="0" kern="0" dirty="0"/>
              <a:t> a=0,int b=0)  { x=a; y=b;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	 </a:t>
            </a:r>
            <a:r>
              <a:rPr kumimoji="1" lang="en-US" altLang="zh-CN" sz="2400" b="0" kern="0" dirty="0" err="1"/>
              <a:t>int</a:t>
            </a:r>
            <a:r>
              <a:rPr kumimoji="1" lang="en-US" altLang="zh-CN" sz="2400" b="0" kern="0" dirty="0"/>
              <a:t> </a:t>
            </a:r>
            <a:r>
              <a:rPr kumimoji="1" lang="en-US" altLang="zh-CN" sz="2400" b="0" kern="0" dirty="0" err="1"/>
              <a:t>getx</a:t>
            </a:r>
            <a:r>
              <a:rPr kumimoji="1" lang="en-US" altLang="zh-CN" sz="2400" b="0" kern="0" dirty="0"/>
              <a:t>()  { return x;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	 </a:t>
            </a:r>
            <a:r>
              <a:rPr kumimoji="1" lang="en-US" altLang="zh-CN" sz="2400" b="0" kern="0" dirty="0" err="1"/>
              <a:t>int</a:t>
            </a:r>
            <a:r>
              <a:rPr kumimoji="1" lang="en-US" altLang="zh-CN" sz="2400" b="0" kern="0" dirty="0"/>
              <a:t> </a:t>
            </a:r>
            <a:r>
              <a:rPr kumimoji="1" lang="en-US" altLang="zh-CN" sz="2400" b="0" kern="0" dirty="0" err="1"/>
              <a:t>gety</a:t>
            </a:r>
            <a:r>
              <a:rPr kumimoji="1" lang="en-US" altLang="zh-CN" sz="2400" b="0" kern="0" dirty="0"/>
              <a:t>()  { return y;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private: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    </a:t>
            </a:r>
            <a:r>
              <a:rPr kumimoji="1" lang="en-US" altLang="zh-CN" sz="2400" b="0" kern="0" dirty="0" err="1"/>
              <a:t>int</a:t>
            </a:r>
            <a:r>
              <a:rPr kumimoji="1" lang="en-US" altLang="zh-CN" sz="2400" b="0" kern="0" dirty="0"/>
              <a:t> </a:t>
            </a:r>
            <a:r>
              <a:rPr kumimoji="1" lang="en-US" altLang="zh-CN" sz="2400" b="0" kern="0" dirty="0" err="1"/>
              <a:t>x,y</a:t>
            </a:r>
            <a:r>
              <a:rPr kumimoji="1" lang="en-US" altLang="zh-CN" sz="2400" b="0" kern="0" dirty="0"/>
              <a:t>;  </a:t>
            </a:r>
            <a:endParaRPr kumimoji="1" lang="en-US" altLang="zh-CN" sz="2400" b="0" kern="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 smtClean="0"/>
              <a:t>};</a:t>
            </a:r>
            <a:endParaRPr kumimoji="1" lang="en-US" altLang="zh-CN" sz="2400" b="0" kern="0" dirty="0"/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4.11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访问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对象的公有成员函数的几种方式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03231" y="740753"/>
            <a:ext cx="4536504" cy="59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 smtClean="0"/>
              <a:t>void </a:t>
            </a:r>
            <a:r>
              <a:rPr kumimoji="1" lang="en-US" altLang="zh-CN" sz="2400" b="0" kern="0" dirty="0"/>
              <a:t>main()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{  </a:t>
            </a:r>
            <a:endParaRPr kumimoji="1" lang="en-US" altLang="zh-CN" sz="2400" b="0" kern="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 </a:t>
            </a:r>
            <a:r>
              <a:rPr kumimoji="1" lang="en-US" altLang="zh-CN" sz="2400" b="0" kern="0" dirty="0" smtClean="0"/>
              <a:t>  </a:t>
            </a:r>
            <a:r>
              <a:rPr kumimoji="1" lang="en-US" altLang="zh-CN" sz="2400" b="0" kern="0" dirty="0" err="1" smtClean="0"/>
              <a:t>Coord</a:t>
            </a:r>
            <a:r>
              <a:rPr kumimoji="1" lang="en-US" altLang="zh-CN" sz="2400" b="0" kern="0" dirty="0" smtClean="0"/>
              <a:t> </a:t>
            </a:r>
            <a:r>
              <a:rPr kumimoji="1" lang="en-US" altLang="zh-CN" sz="2400" b="0" kern="0" dirty="0"/>
              <a:t>op(5,6); 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   </a:t>
            </a:r>
            <a:r>
              <a:rPr kumimoji="1" lang="en-US" altLang="zh-CN" sz="2400" b="0" kern="0" dirty="0" err="1"/>
              <a:t>Coord</a:t>
            </a:r>
            <a:r>
              <a:rPr kumimoji="1" lang="en-US" altLang="zh-CN" sz="2400" b="0" kern="0" dirty="0"/>
              <a:t> *pc1=&amp;op;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   </a:t>
            </a:r>
            <a:r>
              <a:rPr kumimoji="1" lang="en-US" altLang="zh-CN" sz="2400" b="0" kern="0" dirty="0" err="1">
                <a:solidFill>
                  <a:srgbClr val="FF0000"/>
                </a:solidFill>
              </a:rPr>
              <a:t>int</a:t>
            </a:r>
            <a:r>
              <a:rPr kumimoji="1" lang="en-US" altLang="zh-CN" sz="2400" b="0" kern="0" dirty="0">
                <a:solidFill>
                  <a:srgbClr val="FF0000"/>
                </a:solidFill>
              </a:rPr>
              <a:t> (</a:t>
            </a:r>
            <a:r>
              <a:rPr kumimoji="1" lang="en-US" altLang="zh-CN" sz="2400" b="0" kern="0" dirty="0" err="1">
                <a:solidFill>
                  <a:srgbClr val="FF0000"/>
                </a:solidFill>
              </a:rPr>
              <a:t>Coord</a:t>
            </a:r>
            <a:r>
              <a:rPr kumimoji="1" lang="en-US" altLang="zh-CN" sz="2400" b="0" kern="0" dirty="0">
                <a:solidFill>
                  <a:srgbClr val="FF0000"/>
                </a:solidFill>
              </a:rPr>
              <a:t>∷*</a:t>
            </a:r>
            <a:r>
              <a:rPr kumimoji="1" lang="en-US" altLang="zh-CN" sz="2400" b="0" kern="0" dirty="0" err="1">
                <a:solidFill>
                  <a:srgbClr val="FF0000"/>
                </a:solidFill>
              </a:rPr>
              <a:t>pc_getx</a:t>
            </a:r>
            <a:r>
              <a:rPr kumimoji="1" lang="en-US" altLang="zh-CN" sz="2400" b="0" kern="0" dirty="0">
                <a:solidFill>
                  <a:srgbClr val="FF0000"/>
                </a:solidFill>
              </a:rPr>
              <a:t>)();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>
                <a:solidFill>
                  <a:srgbClr val="FF0000"/>
                </a:solidFill>
              </a:rPr>
              <a:t>   </a:t>
            </a:r>
            <a:r>
              <a:rPr kumimoji="1" lang="en-US" altLang="zh-CN" sz="2400" b="0" kern="0" dirty="0" err="1">
                <a:solidFill>
                  <a:srgbClr val="FF0000"/>
                </a:solidFill>
              </a:rPr>
              <a:t>pc_getx</a:t>
            </a:r>
            <a:r>
              <a:rPr kumimoji="1" lang="en-US" altLang="zh-CN" sz="2400" b="0" kern="0" dirty="0">
                <a:solidFill>
                  <a:srgbClr val="FF0000"/>
                </a:solidFill>
              </a:rPr>
              <a:t>=</a:t>
            </a:r>
            <a:r>
              <a:rPr kumimoji="1" lang="en-US" altLang="zh-CN" sz="2400" b="0" kern="0" dirty="0" err="1">
                <a:solidFill>
                  <a:srgbClr val="FF0000"/>
                </a:solidFill>
              </a:rPr>
              <a:t>Coord∷getx</a:t>
            </a:r>
            <a:r>
              <a:rPr kumimoji="1" lang="en-US" altLang="zh-CN" sz="2400" b="0" kern="0" dirty="0">
                <a:solidFill>
                  <a:srgbClr val="FF0000"/>
                </a:solidFill>
              </a:rPr>
              <a:t>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   </a:t>
            </a:r>
            <a:r>
              <a:rPr kumimoji="1" lang="en-US" altLang="zh-CN" sz="2400" b="0" kern="0" dirty="0" err="1"/>
              <a:t>cout</a:t>
            </a:r>
            <a:r>
              <a:rPr kumimoji="1" lang="en-US" altLang="zh-CN" sz="2400" b="0" kern="0" dirty="0"/>
              <a:t>&lt;&lt;pc1-&gt;</a:t>
            </a:r>
            <a:r>
              <a:rPr kumimoji="1" lang="en-US" altLang="zh-CN" sz="2400" b="0" kern="0" dirty="0" err="1"/>
              <a:t>getx</a:t>
            </a:r>
            <a:r>
              <a:rPr kumimoji="1" lang="en-US" altLang="zh-CN" sz="2400" b="0" kern="0" dirty="0"/>
              <a:t>()&lt;&lt;</a:t>
            </a:r>
            <a:r>
              <a:rPr kumimoji="1" lang="en-US" altLang="zh-CN" sz="2400" b="0" kern="0" dirty="0" err="1"/>
              <a:t>endl</a:t>
            </a:r>
            <a:r>
              <a:rPr kumimoji="1" lang="en-US" altLang="zh-CN" sz="2400" b="0" kern="0" dirty="0"/>
              <a:t>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   </a:t>
            </a:r>
            <a:r>
              <a:rPr kumimoji="1" lang="en-US" altLang="zh-CN" sz="2400" b="0" kern="0" dirty="0" err="1"/>
              <a:t>cout</a:t>
            </a:r>
            <a:r>
              <a:rPr kumimoji="1" lang="en-US" altLang="zh-CN" sz="2400" b="0" kern="0" dirty="0"/>
              <a:t>&lt;&lt;</a:t>
            </a:r>
            <a:r>
              <a:rPr kumimoji="1" lang="en-US" altLang="zh-CN" sz="2400" b="0" kern="0" dirty="0" err="1"/>
              <a:t>op.getx</a:t>
            </a:r>
            <a:r>
              <a:rPr kumimoji="1" lang="en-US" altLang="zh-CN" sz="2400" b="0" kern="0" dirty="0"/>
              <a:t>()&lt;&lt;</a:t>
            </a:r>
            <a:r>
              <a:rPr kumimoji="1" lang="en-US" altLang="zh-CN" sz="2400" b="0" kern="0" dirty="0" err="1"/>
              <a:t>endl</a:t>
            </a:r>
            <a:r>
              <a:rPr kumimoji="1" lang="en-US" altLang="zh-CN" sz="2400" b="0" kern="0" dirty="0"/>
              <a:t>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   </a:t>
            </a:r>
            <a:r>
              <a:rPr kumimoji="1" lang="en-US" altLang="zh-CN" sz="2400" b="0" kern="0" dirty="0" err="1"/>
              <a:t>cout</a:t>
            </a:r>
            <a:r>
              <a:rPr kumimoji="1" lang="en-US" altLang="zh-CN" sz="2400" b="0" kern="0" dirty="0"/>
              <a:t>&lt;&lt;</a:t>
            </a:r>
            <a:r>
              <a:rPr kumimoji="1" lang="en-US" altLang="zh-CN" sz="2400" b="0" kern="0" dirty="0">
                <a:solidFill>
                  <a:srgbClr val="FF33CC"/>
                </a:solidFill>
              </a:rPr>
              <a:t>(op.*</a:t>
            </a:r>
            <a:r>
              <a:rPr kumimoji="1" lang="en-US" altLang="zh-CN" sz="2400" b="0" kern="0" dirty="0" err="1">
                <a:solidFill>
                  <a:srgbClr val="FF33CC"/>
                </a:solidFill>
              </a:rPr>
              <a:t>pc_getx</a:t>
            </a:r>
            <a:r>
              <a:rPr kumimoji="1" lang="en-US" altLang="zh-CN" sz="2400" b="0" kern="0" dirty="0">
                <a:solidFill>
                  <a:srgbClr val="FF33CC"/>
                </a:solidFill>
              </a:rPr>
              <a:t>)()</a:t>
            </a:r>
            <a:r>
              <a:rPr kumimoji="1" lang="en-US" altLang="zh-CN" sz="2400" b="0" kern="0" dirty="0"/>
              <a:t>&lt;&lt;</a:t>
            </a:r>
            <a:r>
              <a:rPr kumimoji="1" lang="en-US" altLang="zh-CN" sz="2400" b="0" kern="0" dirty="0" err="1"/>
              <a:t>endl</a:t>
            </a:r>
            <a:r>
              <a:rPr kumimoji="1" lang="en-US" altLang="zh-CN" sz="2400" b="0" kern="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   </a:t>
            </a:r>
            <a:r>
              <a:rPr kumimoji="1" lang="en-US" altLang="zh-CN" sz="2400" b="0" kern="0" dirty="0" err="1"/>
              <a:t>cout</a:t>
            </a:r>
            <a:r>
              <a:rPr kumimoji="1" lang="en-US" altLang="zh-CN" sz="2400" b="0" kern="0" dirty="0"/>
              <a:t>&lt;&lt;</a:t>
            </a:r>
            <a:r>
              <a:rPr kumimoji="1" lang="en-US" altLang="zh-CN" sz="2400" b="0" kern="0" dirty="0">
                <a:solidFill>
                  <a:srgbClr val="FF33CC"/>
                </a:solidFill>
              </a:rPr>
              <a:t>(pc1-&gt;*</a:t>
            </a:r>
            <a:r>
              <a:rPr kumimoji="1" lang="en-US" altLang="zh-CN" sz="2400" b="0" kern="0" dirty="0" err="1">
                <a:solidFill>
                  <a:srgbClr val="FF33CC"/>
                </a:solidFill>
              </a:rPr>
              <a:t>pc_getx</a:t>
            </a:r>
            <a:r>
              <a:rPr kumimoji="1" lang="en-US" altLang="zh-CN" sz="2400" b="0" kern="0" dirty="0">
                <a:solidFill>
                  <a:srgbClr val="FF33CC"/>
                </a:solidFill>
              </a:rPr>
              <a:t>)()</a:t>
            </a:r>
            <a:r>
              <a:rPr kumimoji="1" lang="en-US" altLang="zh-CN" sz="2400" b="0" kern="0" dirty="0"/>
              <a:t>&lt;&lt;</a:t>
            </a:r>
            <a:r>
              <a:rPr kumimoji="1" lang="en-US" altLang="zh-CN" sz="2400" b="0" kern="0" dirty="0" err="1"/>
              <a:t>endl</a:t>
            </a:r>
            <a:r>
              <a:rPr kumimoji="1" lang="en-US" altLang="zh-CN" sz="2400" b="0" kern="0" dirty="0"/>
              <a:t>;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400" b="0" kern="0" dirty="0"/>
              <a:t>}</a:t>
            </a:r>
            <a:endParaRPr lang="en-US" altLang="zh-CN" sz="2400" b="0" kern="0" dirty="0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6171183" y="638902"/>
            <a:ext cx="0" cy="622068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709299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11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60612" name="Picture 100" descr="未标题-8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38200"/>
            <a:ext cx="4103688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0613" name="矩形 134"/>
          <p:cNvSpPr>
            <a:spLocks noChangeArrowheads="1"/>
          </p:cNvSpPr>
          <p:nvPr/>
        </p:nvSpPr>
        <p:spPr bwMode="auto">
          <a:xfrm>
            <a:off x="4895850" y="1306513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3</a:t>
            </a:r>
            <a:endParaRPr lang="en-US" altLang="zh-CN" sz="1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方正兰亭细黑_GBK"/>
              <a:sym typeface="微软雅黑" pitchFamily="34" charset="-122"/>
            </a:endParaRP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062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0623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24" name="Text Box 1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062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0632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33" name="Text Box 12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063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0641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42" name="Text Box 13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064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0650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51" name="Text Box 13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06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0659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60" name="Text Box 14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067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0674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75" name="Text Box 163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0679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 dirty="0" smtClean="0">
                <a:latin typeface="Impact" pitchFamily="34" charset="0"/>
                <a:ea typeface="方正大黑简体" pitchFamily="65" charset="-122"/>
              </a:rPr>
              <a:t>第</a:t>
            </a:r>
            <a:r>
              <a:rPr lang="zh-CN" altLang="en-US" sz="5400" dirty="0">
                <a:latin typeface="Impact" pitchFamily="34" charset="0"/>
                <a:ea typeface="方正大黑简体" pitchFamily="65" charset="-122"/>
              </a:rPr>
              <a:t>三</a:t>
            </a:r>
            <a:r>
              <a:rPr lang="zh-CN" altLang="en-US" sz="5400" dirty="0" smtClean="0">
                <a:latin typeface="Impact" pitchFamily="34" charset="0"/>
                <a:ea typeface="方正大黑简体" pitchFamily="65" charset="-122"/>
              </a:rPr>
              <a:t>部分</a:t>
            </a:r>
            <a:endParaRPr lang="zh-CN" altLang="en-US" sz="5400" dirty="0">
              <a:latin typeface="Impact" pitchFamily="34" charset="0"/>
              <a:ea typeface="方正大黑简体" pitchFamily="65" charset="-122"/>
            </a:endParaRPr>
          </a:p>
        </p:txBody>
      </p:sp>
      <p:grpSp>
        <p:nvGrpSpPr>
          <p:cNvPr id="960680" name="Group 168"/>
          <p:cNvGrpSpPr>
            <a:grpSpLocks/>
          </p:cNvGrpSpPr>
          <p:nvPr/>
        </p:nvGrpSpPr>
        <p:grpSpPr bwMode="auto">
          <a:xfrm>
            <a:off x="3673475" y="5444802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0683" name="圆角矩形 606"/>
          <p:cNvSpPr>
            <a:spLocks noChangeArrowheads="1"/>
          </p:cNvSpPr>
          <p:nvPr/>
        </p:nvSpPr>
        <p:spPr bwMode="auto">
          <a:xfrm>
            <a:off x="3578225" y="5382890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向函数传递对象</a:t>
            </a:r>
            <a:endParaRPr lang="zh-CN" altLang="zh-CN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9013810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0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0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613" grpId="0"/>
      <p:bldP spid="960679" grpId="0"/>
      <p:bldP spid="96068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07624" y="789482"/>
            <a:ext cx="11664200" cy="284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717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zh-CN" altLang="en-US" sz="3200" dirty="0">
                <a:latin typeface="Arial" panose="020B0604020202020204" pitchFamily="34" charset="0"/>
              </a:rPr>
              <a:t>使用对象作为函数参数</a:t>
            </a:r>
            <a:r>
              <a:rPr lang="zh-CN" altLang="en-US" sz="3200" dirty="0">
                <a:latin typeface="宋体" panose="02010600030101010101" pitchFamily="2" charset="-122"/>
              </a:rPr>
              <a:t> 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zh-CN" altLang="en-US" sz="3200" dirty="0">
                <a:latin typeface="宋体" panose="02010600030101010101" pitchFamily="2" charset="-122"/>
              </a:rPr>
              <a:t>  </a:t>
            </a:r>
            <a:r>
              <a:rPr lang="zh-CN" altLang="en-US" sz="3200" dirty="0" smtClean="0">
                <a:latin typeface="宋体" panose="02010600030101010101" pitchFamily="2" charset="-122"/>
              </a:rPr>
              <a:t>  </a:t>
            </a:r>
            <a:r>
              <a:rPr lang="zh-CN" altLang="en-US" sz="3200" dirty="0" smtClean="0">
                <a:solidFill>
                  <a:srgbClr val="FF33CC"/>
                </a:solidFill>
                <a:latin typeface="宋体" panose="02010600030101010101" pitchFamily="2" charset="-122"/>
              </a:rPr>
              <a:t>对象</a:t>
            </a:r>
            <a:r>
              <a:rPr lang="zh-CN" altLang="en-US" sz="3200" dirty="0">
                <a:latin typeface="宋体" panose="02010600030101010101" pitchFamily="2" charset="-122"/>
              </a:rPr>
              <a:t>可以作为参数传递给函数，其方法</a:t>
            </a:r>
            <a:r>
              <a:rPr lang="zh-CN" altLang="en-US" sz="3200" dirty="0">
                <a:solidFill>
                  <a:srgbClr val="D60093"/>
                </a:solidFill>
                <a:latin typeface="宋体" panose="02010600030101010101" pitchFamily="2" charset="-122"/>
              </a:rPr>
              <a:t>与传递其他类型的数据相同</a:t>
            </a:r>
            <a:r>
              <a:rPr lang="zh-CN" altLang="en-US" sz="3200" dirty="0">
                <a:latin typeface="宋体" panose="02010600030101010101" pitchFamily="2" charset="-122"/>
              </a:rPr>
              <a:t>。在向函数传递对象时，是通过</a:t>
            </a:r>
            <a:r>
              <a:rPr lang="zh-CN" altLang="en-US" sz="3200" dirty="0">
                <a:solidFill>
                  <a:srgbClr val="D60093"/>
                </a:solidFill>
                <a:latin typeface="宋体" panose="02010600030101010101" pitchFamily="2" charset="-122"/>
              </a:rPr>
              <a:t>传值调用</a:t>
            </a:r>
            <a:r>
              <a:rPr lang="zh-CN" altLang="en-US" sz="3200" dirty="0">
                <a:latin typeface="宋体" panose="02010600030101010101" pitchFamily="2" charset="-122"/>
              </a:rPr>
              <a:t>传递给函数的。因此，函数中对对象的任何修改均</a:t>
            </a:r>
            <a:r>
              <a:rPr lang="zh-CN" altLang="en-US" sz="3200" dirty="0">
                <a:solidFill>
                  <a:srgbClr val="D60093"/>
                </a:solidFill>
                <a:latin typeface="宋体" panose="02010600030101010101" pitchFamily="2" charset="-122"/>
              </a:rPr>
              <a:t>不影响调用该函数的对象本身</a:t>
            </a:r>
            <a:r>
              <a:rPr lang="zh-CN" altLang="en-US" sz="3200" dirty="0"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zh-CN" b="1" dirty="0">
              <a:latin typeface="宋体" panose="02010600030101010101" pitchFamily="2" charset="-122"/>
            </a:endParaRPr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向函数传递</a:t>
            </a:r>
            <a:r>
              <a:rPr lang="zh-CN" altLang="en-US" sz="3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对象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70934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908260"/>
            <a:ext cx="6171183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5334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en-US" altLang="zh-CN" sz="2200" dirty="0"/>
              <a:t>#include&lt;</a:t>
            </a:r>
            <a:r>
              <a:rPr kumimoji="1" lang="en-US" altLang="zh-CN" sz="2200" dirty="0" err="1"/>
              <a:t>iostream.h</a:t>
            </a:r>
            <a:r>
              <a:rPr kumimoji="1" lang="en-US" altLang="zh-CN" sz="2200" dirty="0"/>
              <a:t>&gt;</a:t>
            </a:r>
          </a:p>
          <a:p>
            <a:pPr algn="just"/>
            <a:r>
              <a:rPr kumimoji="1" lang="en-US" altLang="zh-CN" sz="2200" dirty="0"/>
              <a:t>class </a:t>
            </a:r>
            <a:r>
              <a:rPr kumimoji="1" lang="en-US" altLang="zh-CN" sz="2200" dirty="0" err="1" smtClean="0"/>
              <a:t>aClass</a:t>
            </a:r>
            <a:endParaRPr kumimoji="1" lang="en-US" altLang="zh-CN" sz="2200" dirty="0" smtClean="0"/>
          </a:p>
          <a:p>
            <a:pPr algn="just"/>
            <a:r>
              <a:rPr kumimoji="1" lang="en-US" altLang="zh-CN" sz="2200" dirty="0" smtClean="0"/>
              <a:t>{</a:t>
            </a:r>
            <a:endParaRPr kumimoji="1" lang="en-US" altLang="zh-CN" sz="2200" dirty="0"/>
          </a:p>
          <a:p>
            <a:pPr algn="just"/>
            <a:r>
              <a:rPr kumimoji="1" lang="en-US" altLang="zh-CN" sz="2200" dirty="0"/>
              <a:t> public:</a:t>
            </a:r>
          </a:p>
          <a:p>
            <a:pPr algn="just"/>
            <a:r>
              <a:rPr kumimoji="1" lang="en-US" altLang="zh-CN" sz="2200" dirty="0"/>
              <a:t>        </a:t>
            </a:r>
            <a:r>
              <a:rPr kumimoji="1" lang="en-US" altLang="zh-CN" sz="2200" dirty="0" err="1"/>
              <a:t>aClass</a:t>
            </a:r>
            <a:r>
              <a:rPr kumimoji="1" lang="en-US" altLang="zh-CN" sz="2200" dirty="0"/>
              <a:t>(</a:t>
            </a:r>
            <a:r>
              <a:rPr kumimoji="1" lang="en-US" altLang="zh-CN" sz="2200" dirty="0" err="1"/>
              <a:t>int</a:t>
            </a:r>
            <a:r>
              <a:rPr kumimoji="1" lang="en-US" altLang="zh-CN" sz="2200" dirty="0"/>
              <a:t> n) { </a:t>
            </a:r>
            <a:r>
              <a:rPr kumimoji="1" lang="en-US" altLang="zh-CN" sz="2200" dirty="0" err="1"/>
              <a:t>i</a:t>
            </a:r>
            <a:r>
              <a:rPr kumimoji="1" lang="en-US" altLang="zh-CN" sz="2200" dirty="0"/>
              <a:t>=n; }</a:t>
            </a:r>
          </a:p>
          <a:p>
            <a:pPr algn="just"/>
            <a:r>
              <a:rPr kumimoji="1" lang="en-US" altLang="zh-CN" sz="2200" dirty="0"/>
              <a:t>        void set(</a:t>
            </a:r>
            <a:r>
              <a:rPr kumimoji="1" lang="en-US" altLang="zh-CN" sz="2200" dirty="0" err="1"/>
              <a:t>int</a:t>
            </a:r>
            <a:r>
              <a:rPr kumimoji="1" lang="en-US" altLang="zh-CN" sz="2200" dirty="0"/>
              <a:t> n){ </a:t>
            </a:r>
            <a:r>
              <a:rPr kumimoji="1" lang="en-US" altLang="zh-CN" sz="2200" dirty="0" err="1"/>
              <a:t>i</a:t>
            </a:r>
            <a:r>
              <a:rPr kumimoji="1" lang="en-US" altLang="zh-CN" sz="2200" dirty="0"/>
              <a:t>=n; }</a:t>
            </a:r>
          </a:p>
          <a:p>
            <a:pPr algn="just"/>
            <a:r>
              <a:rPr kumimoji="1" lang="en-US" altLang="zh-CN" sz="2200" dirty="0"/>
              <a:t>        </a:t>
            </a:r>
            <a:r>
              <a:rPr kumimoji="1" lang="en-US" altLang="zh-CN" sz="2200" dirty="0" err="1"/>
              <a:t>int</a:t>
            </a:r>
            <a:r>
              <a:rPr kumimoji="1" lang="en-US" altLang="zh-CN" sz="2200" dirty="0"/>
              <a:t> get( ){ return </a:t>
            </a:r>
            <a:r>
              <a:rPr kumimoji="1" lang="en-US" altLang="zh-CN" sz="2200" dirty="0" err="1"/>
              <a:t>i</a:t>
            </a:r>
            <a:r>
              <a:rPr kumimoji="1" lang="en-US" altLang="zh-CN" sz="2200" dirty="0"/>
              <a:t>; }</a:t>
            </a:r>
          </a:p>
          <a:p>
            <a:pPr algn="just"/>
            <a:r>
              <a:rPr kumimoji="1" lang="en-US" altLang="zh-CN" sz="2200" dirty="0"/>
              <a:t>private:</a:t>
            </a:r>
          </a:p>
          <a:p>
            <a:pPr algn="just"/>
            <a:r>
              <a:rPr kumimoji="1" lang="en-US" altLang="zh-CN" sz="2200" dirty="0"/>
              <a:t>        </a:t>
            </a:r>
            <a:r>
              <a:rPr kumimoji="1" lang="en-US" altLang="zh-CN" sz="2200" dirty="0" err="1"/>
              <a:t>int</a:t>
            </a:r>
            <a:r>
              <a:rPr kumimoji="1" lang="en-US" altLang="zh-CN" sz="2200" dirty="0"/>
              <a:t> </a:t>
            </a:r>
            <a:r>
              <a:rPr kumimoji="1" lang="en-US" altLang="zh-CN" sz="2200" dirty="0" err="1"/>
              <a:t>i</a:t>
            </a:r>
            <a:r>
              <a:rPr kumimoji="1" lang="en-US" altLang="zh-CN" sz="2200" dirty="0"/>
              <a:t>; </a:t>
            </a:r>
            <a:endParaRPr kumimoji="1" lang="en-US" altLang="zh-CN" sz="2200" dirty="0" smtClean="0"/>
          </a:p>
          <a:p>
            <a:pPr algn="just"/>
            <a:r>
              <a:rPr kumimoji="1" lang="en-US" altLang="zh-CN" sz="2200" dirty="0" smtClean="0"/>
              <a:t>};</a:t>
            </a:r>
            <a:endParaRPr kumimoji="1" lang="en-US" altLang="zh-CN" sz="2200" dirty="0"/>
          </a:p>
          <a:p>
            <a:pPr algn="just"/>
            <a:r>
              <a:rPr kumimoji="1" lang="en-US" altLang="zh-CN" sz="2200" dirty="0"/>
              <a:t>void </a:t>
            </a:r>
            <a:r>
              <a:rPr kumimoji="1" lang="en-US" altLang="zh-CN" sz="2200" dirty="0" err="1"/>
              <a:t>sqr</a:t>
            </a:r>
            <a:r>
              <a:rPr kumimoji="1" lang="en-US" altLang="zh-CN" sz="2200" dirty="0"/>
              <a:t>(</a:t>
            </a:r>
            <a:r>
              <a:rPr kumimoji="1" lang="en-US" altLang="zh-CN" sz="2200" dirty="0" err="1">
                <a:solidFill>
                  <a:srgbClr val="D60093"/>
                </a:solidFill>
              </a:rPr>
              <a:t>aClass</a:t>
            </a:r>
            <a:r>
              <a:rPr kumimoji="1" lang="en-US" altLang="zh-CN" sz="2200" dirty="0">
                <a:solidFill>
                  <a:srgbClr val="D60093"/>
                </a:solidFill>
              </a:rPr>
              <a:t> </a:t>
            </a:r>
            <a:r>
              <a:rPr kumimoji="1" lang="en-US" altLang="zh-CN" sz="2200" dirty="0" err="1">
                <a:solidFill>
                  <a:srgbClr val="D60093"/>
                </a:solidFill>
              </a:rPr>
              <a:t>ob</a:t>
            </a:r>
            <a:r>
              <a:rPr kumimoji="1" lang="en-US" altLang="zh-CN" sz="2200" dirty="0"/>
              <a:t>)</a:t>
            </a:r>
          </a:p>
          <a:p>
            <a:pPr algn="just"/>
            <a:r>
              <a:rPr kumimoji="1" lang="en-US" altLang="zh-CN" sz="2200" dirty="0"/>
              <a:t>{ </a:t>
            </a:r>
            <a:endParaRPr kumimoji="1" lang="en-US" altLang="zh-CN" sz="2200" dirty="0" smtClean="0"/>
          </a:p>
          <a:p>
            <a:pPr algn="just"/>
            <a:r>
              <a:rPr kumimoji="1" lang="en-US" altLang="zh-CN" sz="2200" dirty="0"/>
              <a:t> </a:t>
            </a:r>
            <a:r>
              <a:rPr kumimoji="1" lang="en-US" altLang="zh-CN" sz="2200" dirty="0" smtClean="0"/>
              <a:t>      </a:t>
            </a:r>
            <a:r>
              <a:rPr kumimoji="1" lang="en-US" altLang="zh-CN" sz="2200" dirty="0" err="1" smtClean="0"/>
              <a:t>ob.set</a:t>
            </a:r>
            <a:r>
              <a:rPr kumimoji="1" lang="en-US" altLang="zh-CN" sz="2200" dirty="0" smtClean="0"/>
              <a:t>(</a:t>
            </a:r>
            <a:r>
              <a:rPr kumimoji="1" lang="en-US" altLang="zh-CN" sz="2200" dirty="0" err="1" smtClean="0">
                <a:solidFill>
                  <a:srgbClr val="D60093"/>
                </a:solidFill>
              </a:rPr>
              <a:t>ob.get</a:t>
            </a:r>
            <a:r>
              <a:rPr kumimoji="1" lang="en-US" altLang="zh-CN" sz="2200" dirty="0">
                <a:solidFill>
                  <a:srgbClr val="D60093"/>
                </a:solidFill>
              </a:rPr>
              <a:t>()*</a:t>
            </a:r>
            <a:r>
              <a:rPr kumimoji="1" lang="en-US" altLang="zh-CN" sz="2200" dirty="0" err="1">
                <a:solidFill>
                  <a:srgbClr val="D60093"/>
                </a:solidFill>
              </a:rPr>
              <a:t>ob.get</a:t>
            </a:r>
            <a:r>
              <a:rPr kumimoji="1" lang="en-US" altLang="zh-CN" sz="2200" dirty="0">
                <a:solidFill>
                  <a:srgbClr val="D60093"/>
                </a:solidFill>
              </a:rPr>
              <a:t>()</a:t>
            </a:r>
            <a:r>
              <a:rPr kumimoji="1" lang="en-US" altLang="zh-CN" sz="2200" dirty="0"/>
              <a:t>);</a:t>
            </a:r>
          </a:p>
          <a:p>
            <a:pPr algn="just"/>
            <a:r>
              <a:rPr kumimoji="1" lang="en-US" altLang="zh-CN" sz="2200" dirty="0"/>
              <a:t>   </a:t>
            </a:r>
            <a:r>
              <a:rPr kumimoji="1" lang="en-US" altLang="zh-CN" sz="2200" dirty="0" smtClean="0"/>
              <a:t>    </a:t>
            </a:r>
            <a:r>
              <a:rPr kumimoji="1" lang="en-US" altLang="zh-CN" sz="2200" dirty="0" err="1" smtClean="0"/>
              <a:t>cout</a:t>
            </a:r>
            <a:r>
              <a:rPr kumimoji="1" lang="en-US" altLang="zh-CN" sz="2200" dirty="0"/>
              <a:t>&lt;&lt;"copy of </a:t>
            </a:r>
            <a:r>
              <a:rPr kumimoji="1" lang="en-US" altLang="zh-CN" sz="2200" dirty="0" err="1"/>
              <a:t>obj</a:t>
            </a:r>
            <a:r>
              <a:rPr kumimoji="1" lang="en-US" altLang="zh-CN" sz="2200" dirty="0"/>
              <a:t> has </a:t>
            </a:r>
            <a:r>
              <a:rPr kumimoji="1" lang="en-US" altLang="zh-CN" sz="2200" dirty="0" err="1"/>
              <a:t>i</a:t>
            </a:r>
            <a:r>
              <a:rPr kumimoji="1" lang="en-US" altLang="zh-CN" sz="2200" dirty="0"/>
              <a:t> value of ";</a:t>
            </a:r>
          </a:p>
          <a:p>
            <a:pPr algn="just"/>
            <a:r>
              <a:rPr kumimoji="1" lang="en-US" altLang="zh-CN" sz="2200" dirty="0"/>
              <a:t>   </a:t>
            </a:r>
            <a:r>
              <a:rPr kumimoji="1" lang="en-US" altLang="zh-CN" sz="2200" dirty="0" smtClean="0"/>
              <a:t>    </a:t>
            </a:r>
            <a:r>
              <a:rPr kumimoji="1" lang="en-US" altLang="zh-CN" sz="2200" dirty="0" err="1" smtClean="0"/>
              <a:t>cout</a:t>
            </a:r>
            <a:r>
              <a:rPr kumimoji="1" lang="en-US" altLang="zh-CN" sz="2200" dirty="0"/>
              <a:t>&lt;&lt;</a:t>
            </a:r>
            <a:r>
              <a:rPr kumimoji="1" lang="en-US" altLang="zh-CN" sz="2200" dirty="0" err="1"/>
              <a:t>ob.get</a:t>
            </a:r>
            <a:r>
              <a:rPr kumimoji="1" lang="en-US" altLang="zh-CN" sz="2200" dirty="0"/>
              <a:t>()&lt;&lt;"\n"; </a:t>
            </a:r>
            <a:endParaRPr kumimoji="1" lang="en-US" altLang="zh-CN" sz="2200" dirty="0" smtClean="0"/>
          </a:p>
          <a:p>
            <a:pPr algn="just"/>
            <a:r>
              <a:rPr kumimoji="1" lang="en-US" altLang="zh-CN" sz="2200" dirty="0" smtClean="0"/>
              <a:t>}</a:t>
            </a:r>
            <a:endParaRPr kumimoji="1" lang="en-US" altLang="zh-CN" sz="22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883152" y="4797946"/>
            <a:ext cx="5688705" cy="141357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dirty="0"/>
              <a:t>copy of </a:t>
            </a:r>
            <a:r>
              <a:rPr kumimoji="1" lang="en-US" altLang="zh-CN" sz="2800" dirty="0" err="1"/>
              <a:t>obj</a:t>
            </a:r>
            <a:r>
              <a:rPr kumimoji="1" lang="en-US" altLang="zh-CN" sz="2800" dirty="0"/>
              <a:t> bas </a:t>
            </a:r>
            <a:r>
              <a:rPr kumimoji="1" lang="en-US" altLang="zh-CN" sz="2800" dirty="0" err="1"/>
              <a:t>i</a:t>
            </a:r>
            <a:r>
              <a:rPr kumimoji="1" lang="en-US" altLang="zh-CN" sz="2800" dirty="0"/>
              <a:t> value of 100</a:t>
            </a:r>
          </a:p>
          <a:p>
            <a:pPr eaLnBrk="1" hangingPunct="1"/>
            <a:r>
              <a:rPr kumimoji="1" lang="en-US" altLang="zh-CN" sz="2800" dirty="0"/>
              <a:t>But</a:t>
            </a:r>
            <a:r>
              <a:rPr kumimoji="1" lang="zh-CN" altLang="en-US" sz="2800" dirty="0"/>
              <a:t>，</a:t>
            </a:r>
            <a:r>
              <a:rPr kumimoji="1" lang="en-US" altLang="zh-CN" sz="2800" dirty="0" err="1"/>
              <a:t>obj.i</a:t>
            </a:r>
            <a:r>
              <a:rPr kumimoji="1" lang="en-US" altLang="zh-CN" sz="2800" dirty="0"/>
              <a:t> is unchanged in main∶10</a:t>
            </a:r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4.12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使用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对象作为函数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参数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451103" y="948152"/>
            <a:ext cx="6172051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5334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en-US" altLang="zh-CN" sz="2200" dirty="0" smtClean="0"/>
              <a:t>main</a:t>
            </a:r>
            <a:r>
              <a:rPr kumimoji="1" lang="en-US" altLang="zh-CN" sz="2200" dirty="0"/>
              <a:t>()</a:t>
            </a:r>
          </a:p>
          <a:p>
            <a:pPr algn="just"/>
            <a:r>
              <a:rPr kumimoji="1" lang="en-US" altLang="zh-CN" sz="2200" dirty="0"/>
              <a:t>{ </a:t>
            </a:r>
            <a:endParaRPr kumimoji="1" lang="en-US" altLang="zh-CN" sz="2200" dirty="0" smtClean="0"/>
          </a:p>
          <a:p>
            <a:pPr algn="just"/>
            <a:r>
              <a:rPr kumimoji="1" lang="en-US" altLang="zh-CN" sz="2200" dirty="0" smtClean="0"/>
              <a:t>       </a:t>
            </a:r>
            <a:r>
              <a:rPr kumimoji="1" lang="en-US" altLang="zh-CN" sz="2200" dirty="0" err="1" smtClean="0"/>
              <a:t>aClass</a:t>
            </a:r>
            <a:r>
              <a:rPr kumimoji="1" lang="en-US" altLang="zh-CN" sz="2200" dirty="0" smtClean="0"/>
              <a:t>  </a:t>
            </a:r>
            <a:r>
              <a:rPr kumimoji="1" lang="en-US" altLang="zh-CN" sz="2200" dirty="0" err="1"/>
              <a:t>obj</a:t>
            </a:r>
            <a:r>
              <a:rPr kumimoji="1" lang="en-US" altLang="zh-CN" sz="2200" dirty="0"/>
              <a:t>(10);</a:t>
            </a:r>
          </a:p>
          <a:p>
            <a:pPr algn="just"/>
            <a:r>
              <a:rPr kumimoji="1" lang="en-US" altLang="zh-CN" sz="2200" dirty="0"/>
              <a:t>   </a:t>
            </a:r>
            <a:r>
              <a:rPr kumimoji="1" lang="en-US" altLang="zh-CN" sz="2200" dirty="0" smtClean="0"/>
              <a:t>    </a:t>
            </a:r>
            <a:r>
              <a:rPr kumimoji="1" lang="en-US" altLang="zh-CN" sz="2200" dirty="0" err="1" smtClean="0"/>
              <a:t>sqr</a:t>
            </a:r>
            <a:r>
              <a:rPr kumimoji="1" lang="en-US" altLang="zh-CN" sz="2200" dirty="0" smtClean="0"/>
              <a:t>(</a:t>
            </a:r>
            <a:r>
              <a:rPr kumimoji="1" lang="en-US" altLang="zh-CN" sz="2200" dirty="0" err="1" smtClean="0">
                <a:solidFill>
                  <a:srgbClr val="D60093"/>
                </a:solidFill>
              </a:rPr>
              <a:t>obj</a:t>
            </a:r>
            <a:r>
              <a:rPr kumimoji="1" lang="en-US" altLang="zh-CN" sz="2200" dirty="0"/>
              <a:t>);  </a:t>
            </a:r>
          </a:p>
          <a:p>
            <a:pPr algn="just"/>
            <a:r>
              <a:rPr kumimoji="1" lang="en-US" altLang="zh-CN" sz="2200" dirty="0"/>
              <a:t>  </a:t>
            </a:r>
            <a:r>
              <a:rPr kumimoji="1" lang="en-US" altLang="zh-CN" sz="2200" dirty="0" smtClean="0"/>
              <a:t>      </a:t>
            </a:r>
            <a:r>
              <a:rPr kumimoji="1" lang="en-US" altLang="zh-CN" sz="2200" dirty="0" err="1"/>
              <a:t>cout</a:t>
            </a:r>
            <a:r>
              <a:rPr kumimoji="1" lang="en-US" altLang="zh-CN" sz="2200" dirty="0"/>
              <a:t>&lt;&lt;"But, </a:t>
            </a:r>
            <a:r>
              <a:rPr kumimoji="1" lang="en-US" altLang="zh-CN" sz="2200" dirty="0" err="1"/>
              <a:t>obj.i</a:t>
            </a:r>
            <a:r>
              <a:rPr kumimoji="1" lang="en-US" altLang="zh-CN" sz="2200" dirty="0"/>
              <a:t> is unchanged in main:";</a:t>
            </a:r>
          </a:p>
          <a:p>
            <a:pPr algn="just"/>
            <a:r>
              <a:rPr kumimoji="1" lang="en-US" altLang="zh-CN" sz="2200" dirty="0"/>
              <a:t>   </a:t>
            </a:r>
            <a:r>
              <a:rPr kumimoji="1" lang="en-US" altLang="zh-CN" sz="2200" dirty="0" smtClean="0"/>
              <a:t>     </a:t>
            </a:r>
            <a:r>
              <a:rPr kumimoji="1" lang="en-US" altLang="zh-CN" sz="2200" dirty="0" err="1" smtClean="0"/>
              <a:t>cout</a:t>
            </a:r>
            <a:r>
              <a:rPr kumimoji="1" lang="en-US" altLang="zh-CN" sz="2200" dirty="0"/>
              <a:t>&lt;&lt;</a:t>
            </a:r>
            <a:r>
              <a:rPr kumimoji="1" lang="en-US" altLang="zh-CN" sz="2200" dirty="0" err="1"/>
              <a:t>obj.get</a:t>
            </a:r>
            <a:r>
              <a:rPr kumimoji="1" lang="en-US" altLang="zh-CN" sz="2200" dirty="0"/>
              <a:t>( );    return 0;  </a:t>
            </a:r>
            <a:endParaRPr kumimoji="1" lang="en-US" altLang="zh-CN" sz="2200" dirty="0" smtClean="0"/>
          </a:p>
          <a:p>
            <a:pPr algn="just"/>
            <a:r>
              <a:rPr kumimoji="1" lang="en-US" altLang="zh-CN" sz="2200" dirty="0"/>
              <a:t> </a:t>
            </a:r>
            <a:r>
              <a:rPr kumimoji="1" lang="en-US" altLang="zh-CN" sz="2200" dirty="0" smtClean="0"/>
              <a:t>} </a:t>
            </a:r>
            <a:endParaRPr kumimoji="1" lang="en-US" altLang="zh-CN" sz="2200" dirty="0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5667127" y="638902"/>
            <a:ext cx="0" cy="622068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859452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9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14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11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60612" name="Picture 100" descr="未标题-8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38200"/>
            <a:ext cx="4103688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0613" name="矩形 134"/>
          <p:cNvSpPr>
            <a:spLocks noChangeArrowheads="1"/>
          </p:cNvSpPr>
          <p:nvPr/>
        </p:nvSpPr>
        <p:spPr bwMode="auto">
          <a:xfrm>
            <a:off x="4895850" y="1306513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1</a:t>
            </a: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062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0623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24" name="Text Box 1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062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0632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33" name="Text Box 12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063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0641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42" name="Text Box 13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064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0650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51" name="Text Box 13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06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0659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60" name="Text Box 14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067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0674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75" name="Text Box 163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0679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>
                <a:latin typeface="Impact" pitchFamily="34" charset="0"/>
                <a:ea typeface="方正大黑简体" pitchFamily="65" charset="-122"/>
              </a:rPr>
              <a:t>第一部分</a:t>
            </a:r>
          </a:p>
        </p:txBody>
      </p:sp>
      <p:grpSp>
        <p:nvGrpSpPr>
          <p:cNvPr id="960680" name="Group 168"/>
          <p:cNvGrpSpPr>
            <a:grpSpLocks/>
          </p:cNvGrpSpPr>
          <p:nvPr/>
        </p:nvGrpSpPr>
        <p:grpSpPr bwMode="auto">
          <a:xfrm>
            <a:off x="3673475" y="5444802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0683" name="圆角矩形 606"/>
          <p:cNvSpPr>
            <a:spLocks noChangeArrowheads="1"/>
          </p:cNvSpPr>
          <p:nvPr/>
        </p:nvSpPr>
        <p:spPr bwMode="auto">
          <a:xfrm>
            <a:off x="3578225" y="5382890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</a:rPr>
              <a:t>自引用指针</a:t>
            </a:r>
            <a:r>
              <a:rPr lang="en-US" altLang="zh-CN" sz="4400" dirty="0">
                <a:latin typeface="楷体" panose="02010609060101010101" pitchFamily="49" charset="-122"/>
                <a:ea typeface="楷体" panose="02010609060101010101" pitchFamily="49" charset="-122"/>
              </a:rPr>
              <a:t>this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0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0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613" grpId="0"/>
      <p:bldP spid="960679" grpId="0"/>
      <p:bldP spid="96068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222726" y="1219482"/>
            <a:ext cx="11709097" cy="439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rgbClr val="FF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</a:t>
            </a:r>
            <a:r>
              <a:rPr lang="zh-CN" altLang="en-US" sz="3200" dirty="0">
                <a:solidFill>
                  <a:srgbClr val="FF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指针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可以作为函数的参数，使用对象指针作为函数参数可以实现</a:t>
            </a:r>
            <a:r>
              <a:rPr lang="zh-CN" altLang="en-US" sz="3200" dirty="0">
                <a:solidFill>
                  <a:srgbClr val="D6009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传址调用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，即可在被调用函数中改变调用函数的参数对象的值，</a:t>
            </a:r>
            <a:r>
              <a:rPr lang="zh-CN" altLang="en-US" sz="3200" dirty="0">
                <a:solidFill>
                  <a:srgbClr val="FF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实现函数之间的信息传递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。同时使用对象指针实参仅将对象的地址值传给形参，而</a:t>
            </a:r>
            <a:r>
              <a:rPr lang="zh-CN" altLang="en-US" sz="3200" dirty="0">
                <a:solidFill>
                  <a:srgbClr val="D6009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不进行副本的拷贝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，这样可以</a:t>
            </a:r>
            <a:r>
              <a:rPr lang="zh-CN" altLang="en-US" sz="3200" dirty="0">
                <a:solidFill>
                  <a:srgbClr val="D6009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提高运行效率，减少时空开销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当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函数的形参是对象指针时，调用函数的对应</a:t>
            </a:r>
            <a:r>
              <a:rPr lang="zh-CN" altLang="en-US" sz="3200" dirty="0">
                <a:solidFill>
                  <a:srgbClr val="D6009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实参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应该是</a:t>
            </a:r>
            <a:r>
              <a:rPr lang="zh-CN" altLang="en-US" sz="3200" dirty="0">
                <a:solidFill>
                  <a:srgbClr val="D6009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某个对象的地址值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</a:t>
            </a:r>
            <a:r>
              <a:rPr lang="zh-CN" altLang="en-US" sz="3201" b="1" dirty="0">
                <a:solidFill>
                  <a:schemeClr val="bg1"/>
                </a:solidFill>
              </a:rPr>
              <a:t>使用对象指针作为函数参数</a:t>
            </a:r>
            <a:endParaRPr lang="zh-CN" altLang="en-US" sz="3201" b="1" dirty="0">
              <a:solidFill>
                <a:schemeClr val="bg1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8019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837506"/>
            <a:ext cx="5523111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en-US" altLang="zh-CN" dirty="0"/>
              <a:t>#include&lt;</a:t>
            </a:r>
            <a:r>
              <a:rPr kumimoji="1" lang="en-US" altLang="zh-CN" dirty="0" err="1"/>
              <a:t>iostream.h</a:t>
            </a:r>
            <a:r>
              <a:rPr kumimoji="1" lang="en-US" altLang="zh-CN" dirty="0"/>
              <a:t>&gt;</a:t>
            </a:r>
          </a:p>
          <a:p>
            <a:pPr algn="just"/>
            <a:r>
              <a:rPr kumimoji="1" lang="en-US" altLang="zh-CN" dirty="0"/>
              <a:t>class </a:t>
            </a:r>
            <a:r>
              <a:rPr kumimoji="1" lang="en-US" altLang="zh-CN" dirty="0" err="1"/>
              <a:t>aClass</a:t>
            </a:r>
            <a:r>
              <a:rPr kumimoji="1" lang="en-US" altLang="zh-CN" dirty="0"/>
              <a:t>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{</a:t>
            </a:r>
            <a:endParaRPr kumimoji="1" lang="en-US" altLang="zh-CN" dirty="0"/>
          </a:p>
          <a:p>
            <a:pPr algn="just"/>
            <a:r>
              <a:rPr kumimoji="1" lang="en-US" altLang="zh-CN" dirty="0"/>
              <a:t>  public:</a:t>
            </a:r>
          </a:p>
          <a:p>
            <a:pPr algn="just"/>
            <a:r>
              <a:rPr kumimoji="1" lang="en-US" altLang="zh-CN" dirty="0"/>
              <a:t>     </a:t>
            </a:r>
            <a:r>
              <a:rPr kumimoji="1" lang="en-US" altLang="zh-CN" dirty="0" err="1"/>
              <a:t>aClass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n) {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=n; }</a:t>
            </a:r>
          </a:p>
          <a:p>
            <a:pPr algn="just"/>
            <a:r>
              <a:rPr kumimoji="1" lang="en-US" altLang="zh-CN" dirty="0"/>
              <a:t>     void set(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n){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=n; }</a:t>
            </a:r>
          </a:p>
          <a:p>
            <a:pPr algn="just"/>
            <a:r>
              <a:rPr kumimoji="1" lang="en-US" altLang="zh-CN" dirty="0"/>
              <a:t>     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get(){ return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;}</a:t>
            </a:r>
          </a:p>
          <a:p>
            <a:pPr algn="just"/>
            <a:r>
              <a:rPr kumimoji="1" lang="en-US" altLang="zh-CN" dirty="0"/>
              <a:t>  private:</a:t>
            </a:r>
          </a:p>
          <a:p>
            <a:pPr algn="just"/>
            <a:r>
              <a:rPr kumimoji="1" lang="en-US" altLang="zh-CN" dirty="0"/>
              <a:t>    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;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};</a:t>
            </a:r>
            <a:endParaRPr kumimoji="1" lang="en-US" altLang="zh-CN" dirty="0"/>
          </a:p>
          <a:p>
            <a:pPr algn="just"/>
            <a:r>
              <a:rPr kumimoji="1" lang="en-US" altLang="zh-CN" dirty="0" smtClean="0"/>
              <a:t> </a:t>
            </a:r>
            <a:r>
              <a:rPr kumimoji="1" lang="en-US" altLang="zh-CN" dirty="0"/>
              <a:t>void </a:t>
            </a:r>
            <a:r>
              <a:rPr kumimoji="1" lang="en-US" altLang="zh-CN" dirty="0" err="1"/>
              <a:t>sqr</a:t>
            </a:r>
            <a:r>
              <a:rPr kumimoji="1" lang="en-US" altLang="zh-CN" dirty="0"/>
              <a:t>(</a:t>
            </a:r>
            <a:r>
              <a:rPr kumimoji="1" lang="en-US" altLang="zh-CN" dirty="0" err="1">
                <a:solidFill>
                  <a:srgbClr val="D60093"/>
                </a:solidFill>
              </a:rPr>
              <a:t>aClass</a:t>
            </a:r>
            <a:r>
              <a:rPr kumimoji="1" lang="en-US" altLang="zh-CN" dirty="0">
                <a:solidFill>
                  <a:srgbClr val="D60093"/>
                </a:solidFill>
              </a:rPr>
              <a:t>  *</a:t>
            </a:r>
            <a:r>
              <a:rPr kumimoji="1" lang="en-US" altLang="zh-CN" dirty="0" err="1">
                <a:solidFill>
                  <a:srgbClr val="D60093"/>
                </a:solidFill>
              </a:rPr>
              <a:t>ob</a:t>
            </a:r>
            <a:r>
              <a:rPr kumimoji="1" lang="en-US" altLang="zh-CN" dirty="0"/>
              <a:t>)</a:t>
            </a:r>
          </a:p>
          <a:p>
            <a:pPr algn="just"/>
            <a:r>
              <a:rPr kumimoji="1" lang="en-US" altLang="zh-CN" dirty="0" smtClean="0"/>
              <a:t>{ </a:t>
            </a:r>
          </a:p>
          <a:p>
            <a:pPr algn="just"/>
            <a:r>
              <a:rPr kumimoji="1" lang="en-US" altLang="zh-CN" dirty="0"/>
              <a:t> </a:t>
            </a:r>
            <a:r>
              <a:rPr kumimoji="1" lang="en-US" altLang="zh-CN" dirty="0" smtClean="0"/>
              <a:t>     </a:t>
            </a:r>
            <a:r>
              <a:rPr kumimoji="1" lang="en-US" altLang="zh-CN" dirty="0" err="1" smtClean="0"/>
              <a:t>ob</a:t>
            </a:r>
            <a:r>
              <a:rPr kumimoji="1" lang="en-US" altLang="zh-CN" dirty="0" smtClean="0"/>
              <a:t>-</a:t>
            </a:r>
            <a:r>
              <a:rPr kumimoji="1" lang="en-US" altLang="zh-CN" dirty="0"/>
              <a:t>&gt;set(</a:t>
            </a:r>
            <a:r>
              <a:rPr kumimoji="1" lang="en-US" altLang="zh-CN" dirty="0" err="1">
                <a:solidFill>
                  <a:srgbClr val="D60093"/>
                </a:solidFill>
              </a:rPr>
              <a:t>ob</a:t>
            </a:r>
            <a:r>
              <a:rPr kumimoji="1" lang="en-US" altLang="zh-CN" dirty="0">
                <a:solidFill>
                  <a:srgbClr val="D60093"/>
                </a:solidFill>
              </a:rPr>
              <a:t>-&gt;get() * </a:t>
            </a:r>
            <a:r>
              <a:rPr kumimoji="1" lang="en-US" altLang="zh-CN" dirty="0" err="1">
                <a:solidFill>
                  <a:srgbClr val="D60093"/>
                </a:solidFill>
              </a:rPr>
              <a:t>ob</a:t>
            </a:r>
            <a:r>
              <a:rPr kumimoji="1" lang="en-US" altLang="zh-CN" dirty="0">
                <a:solidFill>
                  <a:srgbClr val="D60093"/>
                </a:solidFill>
              </a:rPr>
              <a:t>-&gt;get()</a:t>
            </a:r>
            <a:r>
              <a:rPr kumimoji="1" lang="en-US" altLang="zh-CN" dirty="0"/>
              <a:t>);</a:t>
            </a:r>
          </a:p>
          <a:p>
            <a:pPr algn="just"/>
            <a:r>
              <a:rPr kumimoji="1" lang="en-US" altLang="zh-CN" dirty="0"/>
              <a:t>      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&lt;&lt;"Copy of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 has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value of ";</a:t>
            </a:r>
          </a:p>
          <a:p>
            <a:pPr algn="just"/>
            <a:r>
              <a:rPr kumimoji="1" lang="en-US" altLang="zh-CN" dirty="0"/>
              <a:t>      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&lt;&lt;</a:t>
            </a:r>
            <a:r>
              <a:rPr kumimoji="1" lang="en-US" altLang="zh-CN" dirty="0" err="1">
                <a:solidFill>
                  <a:srgbClr val="D60093"/>
                </a:solidFill>
              </a:rPr>
              <a:t>ob</a:t>
            </a:r>
            <a:r>
              <a:rPr kumimoji="1" lang="en-US" altLang="zh-CN" dirty="0">
                <a:solidFill>
                  <a:srgbClr val="D60093"/>
                </a:solidFill>
              </a:rPr>
              <a:t>-&gt;get()</a:t>
            </a:r>
            <a:r>
              <a:rPr kumimoji="1" lang="en-US" altLang="zh-CN" dirty="0"/>
              <a:t>&lt;&lt;"\n";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}</a:t>
            </a:r>
            <a:endParaRPr kumimoji="1" lang="en-US" altLang="zh-CN" dirty="0"/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4.13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使用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对象指针作为函数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参数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4947047" y="989906"/>
            <a:ext cx="720080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en-US" altLang="zh-CN" dirty="0" smtClean="0"/>
              <a:t>main</a:t>
            </a:r>
            <a:r>
              <a:rPr kumimoji="1" lang="en-US" altLang="zh-CN" dirty="0"/>
              <a:t>()</a:t>
            </a:r>
          </a:p>
          <a:p>
            <a:pPr algn="just"/>
            <a:r>
              <a:rPr kumimoji="1" lang="en-US" altLang="zh-CN" dirty="0" smtClean="0"/>
              <a:t>{  </a:t>
            </a:r>
          </a:p>
          <a:p>
            <a:pPr algn="just"/>
            <a:r>
              <a:rPr kumimoji="1" lang="en-US" altLang="zh-CN" dirty="0"/>
              <a:t> </a:t>
            </a:r>
            <a:r>
              <a:rPr kumimoji="1" lang="en-US" altLang="zh-CN" dirty="0" smtClean="0"/>
              <a:t>     </a:t>
            </a:r>
            <a:r>
              <a:rPr kumimoji="1" lang="en-US" altLang="zh-CN" dirty="0" err="1" smtClean="0"/>
              <a:t>aClass</a:t>
            </a:r>
            <a:r>
              <a:rPr kumimoji="1" lang="en-US" altLang="zh-CN" dirty="0" smtClean="0"/>
              <a:t>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(10);</a:t>
            </a:r>
          </a:p>
          <a:p>
            <a:pPr algn="just"/>
            <a:r>
              <a:rPr kumimoji="1" lang="en-US" altLang="zh-CN" dirty="0"/>
              <a:t>    </a:t>
            </a:r>
            <a:r>
              <a:rPr kumimoji="1" lang="en-US" altLang="zh-CN" dirty="0" smtClean="0"/>
              <a:t>  </a:t>
            </a:r>
            <a:r>
              <a:rPr kumimoji="1" lang="en-US" altLang="zh-CN" dirty="0" err="1" smtClean="0"/>
              <a:t>sqr</a:t>
            </a:r>
            <a:r>
              <a:rPr kumimoji="1" lang="en-US" altLang="zh-CN" dirty="0"/>
              <a:t>(</a:t>
            </a:r>
            <a:r>
              <a:rPr kumimoji="1" lang="en-US" altLang="zh-CN" dirty="0">
                <a:solidFill>
                  <a:srgbClr val="D60093"/>
                </a:solidFill>
              </a:rPr>
              <a:t>&amp;</a:t>
            </a:r>
            <a:r>
              <a:rPr kumimoji="1" lang="en-US" altLang="zh-CN" dirty="0" err="1">
                <a:solidFill>
                  <a:srgbClr val="D60093"/>
                </a:solidFill>
              </a:rPr>
              <a:t>obj</a:t>
            </a:r>
            <a:r>
              <a:rPr kumimoji="1" lang="en-US" altLang="zh-CN" dirty="0"/>
              <a:t>);</a:t>
            </a:r>
          </a:p>
          <a:p>
            <a:pPr algn="just"/>
            <a:r>
              <a:rPr kumimoji="1" lang="en-US" altLang="zh-CN" dirty="0"/>
              <a:t>   </a:t>
            </a:r>
            <a:r>
              <a:rPr kumimoji="1" lang="en-US" altLang="zh-CN" dirty="0" smtClean="0"/>
              <a:t>    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&lt;&lt;"Now, </a:t>
            </a:r>
            <a:r>
              <a:rPr kumimoji="1" lang="en-US" altLang="zh-CN" dirty="0" err="1"/>
              <a:t>obj.i</a:t>
            </a:r>
            <a:r>
              <a:rPr kumimoji="1" lang="en-US" altLang="zh-CN" dirty="0"/>
              <a:t> in main() has been changed :";</a:t>
            </a:r>
          </a:p>
          <a:p>
            <a:r>
              <a:rPr kumimoji="1" lang="en-US" altLang="zh-CN" dirty="0"/>
              <a:t>  </a:t>
            </a:r>
            <a:r>
              <a:rPr kumimoji="1" lang="en-US" altLang="zh-CN" dirty="0" smtClean="0"/>
              <a:t>     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</a:t>
            </a:r>
            <a:r>
              <a:rPr kumimoji="1" lang="en-US" altLang="zh-CN" dirty="0" err="1"/>
              <a:t>obj.get</a:t>
            </a:r>
            <a:r>
              <a:rPr kumimoji="1" lang="en-US" altLang="zh-CN" dirty="0"/>
              <a:t>() &lt;&lt;"\n";  return 0;  </a:t>
            </a:r>
          </a:p>
          <a:p>
            <a:r>
              <a:rPr kumimoji="1" lang="en-US" altLang="zh-CN" dirty="0" smtClean="0"/>
              <a:t> } </a:t>
            </a:r>
            <a:endParaRPr kumimoji="1" lang="en-US" altLang="zh-CN" dirty="0"/>
          </a:p>
        </p:txBody>
      </p:sp>
      <p:cxnSp>
        <p:nvCxnSpPr>
          <p:cNvPr id="3" name="直接连接符 2"/>
          <p:cNvCxnSpPr>
            <a:stCxn id="6" idx="2"/>
          </p:cNvCxnSpPr>
          <p:nvPr/>
        </p:nvCxnSpPr>
        <p:spPr bwMode="auto">
          <a:xfrm>
            <a:off x="5217489" y="638902"/>
            <a:ext cx="161606" cy="62002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945540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2726" y="1295700"/>
            <a:ext cx="11781105" cy="41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l"/>
              <a:defRPr/>
            </a:pPr>
            <a:r>
              <a:rPr lang="en-US" altLang="zh-CN" sz="2400" kern="0" dirty="0" smtClean="0"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3201" b="0" kern="0" dirty="0">
                <a:latin typeface="宋体" pitchFamily="2" charset="-122"/>
              </a:rPr>
              <a:t>使用对象引用作为函数参数不但</a:t>
            </a:r>
            <a:r>
              <a:rPr lang="zh-CN" altLang="en-US" sz="3201" b="0" kern="0" dirty="0">
                <a:solidFill>
                  <a:srgbClr val="D60093"/>
                </a:solidFill>
                <a:latin typeface="宋体" pitchFamily="2" charset="-122"/>
              </a:rPr>
              <a:t>具有用对象指针作函数参数的优点</a:t>
            </a:r>
            <a:r>
              <a:rPr lang="zh-CN" altLang="en-US" sz="3201" b="0" kern="0" dirty="0">
                <a:latin typeface="宋体" pitchFamily="2" charset="-122"/>
              </a:rPr>
              <a:t>，而且用对象引用作函数参数将</a:t>
            </a:r>
            <a:r>
              <a:rPr lang="zh-CN" altLang="en-US" sz="3201" b="0" kern="0" dirty="0">
                <a:solidFill>
                  <a:srgbClr val="D60093"/>
                </a:solidFill>
                <a:latin typeface="宋体" pitchFamily="2" charset="-122"/>
              </a:rPr>
              <a:t>更简单、更直接</a:t>
            </a:r>
            <a:r>
              <a:rPr lang="zh-CN" altLang="en-US" sz="3201" b="0" kern="0" dirty="0">
                <a:latin typeface="宋体" pitchFamily="2" charset="-122"/>
              </a:rPr>
              <a:t>。</a:t>
            </a:r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201" b="1" dirty="0">
                <a:solidFill>
                  <a:schemeClr val="bg1"/>
                </a:solidFill>
              </a:rPr>
              <a:t>使用</a:t>
            </a:r>
            <a:r>
              <a:rPr lang="zh-CN" altLang="en-US" sz="3201" b="1" dirty="0" smtClean="0">
                <a:solidFill>
                  <a:schemeClr val="bg1"/>
                </a:solidFill>
              </a:rPr>
              <a:t>对象引用作为</a:t>
            </a:r>
            <a:r>
              <a:rPr lang="zh-CN" altLang="en-US" sz="3201" b="1" dirty="0">
                <a:solidFill>
                  <a:schemeClr val="bg1"/>
                </a:solidFill>
              </a:rPr>
              <a:t>函数参数</a:t>
            </a:r>
            <a:endParaRPr lang="zh-CN" altLang="en-US" sz="3201" b="1" dirty="0">
              <a:solidFill>
                <a:schemeClr val="bg1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26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50503" y="712449"/>
            <a:ext cx="5908785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dirty="0"/>
              <a:t>#include&lt;</a:t>
            </a:r>
            <a:r>
              <a:rPr kumimoji="1" lang="en-US" altLang="zh-CN" dirty="0" err="1"/>
              <a:t>iostream.h</a:t>
            </a:r>
            <a:r>
              <a:rPr kumimoji="1" lang="en-US" altLang="zh-CN" dirty="0"/>
              <a:t>&gt;</a:t>
            </a:r>
          </a:p>
          <a:p>
            <a:pPr algn="just"/>
            <a:r>
              <a:rPr kumimoji="1" lang="en-US" altLang="zh-CN" dirty="0"/>
              <a:t>class </a:t>
            </a:r>
            <a:r>
              <a:rPr kumimoji="1" lang="en-US" altLang="zh-CN" dirty="0" err="1"/>
              <a:t>aClass</a:t>
            </a:r>
            <a:r>
              <a:rPr kumimoji="1" lang="en-US" altLang="zh-CN" dirty="0"/>
              <a:t>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{</a:t>
            </a:r>
            <a:endParaRPr kumimoji="1" lang="en-US" altLang="zh-CN" dirty="0"/>
          </a:p>
          <a:p>
            <a:pPr algn="just"/>
            <a:r>
              <a:rPr kumimoji="1" lang="en-US" altLang="zh-CN" dirty="0"/>
              <a:t>public:</a:t>
            </a:r>
          </a:p>
          <a:p>
            <a:pPr algn="just"/>
            <a:r>
              <a:rPr kumimoji="1" lang="en-US" altLang="zh-CN" dirty="0"/>
              <a:t>   </a:t>
            </a:r>
            <a:r>
              <a:rPr kumimoji="1" lang="en-US" altLang="zh-CN" dirty="0" smtClean="0"/>
              <a:t>   </a:t>
            </a:r>
            <a:r>
              <a:rPr kumimoji="1" lang="en-US" altLang="zh-CN" dirty="0" err="1" smtClean="0"/>
              <a:t>aClass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int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n)   {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=n; }</a:t>
            </a:r>
          </a:p>
          <a:p>
            <a:pPr algn="just"/>
            <a:r>
              <a:rPr kumimoji="1" lang="en-US" altLang="zh-CN" dirty="0"/>
              <a:t>   </a:t>
            </a:r>
            <a:r>
              <a:rPr kumimoji="1" lang="en-US" altLang="zh-CN" dirty="0" smtClean="0"/>
              <a:t>   void </a:t>
            </a:r>
            <a:r>
              <a:rPr kumimoji="1" lang="en-US" altLang="zh-CN" dirty="0"/>
              <a:t>set(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n)  {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=n; }</a:t>
            </a:r>
          </a:p>
          <a:p>
            <a:pPr algn="just"/>
            <a:r>
              <a:rPr kumimoji="1" lang="en-US" altLang="zh-CN" dirty="0"/>
              <a:t>   </a:t>
            </a:r>
            <a:r>
              <a:rPr kumimoji="1" lang="en-US" altLang="zh-CN" dirty="0" smtClean="0"/>
              <a:t>   </a:t>
            </a:r>
            <a:r>
              <a:rPr kumimoji="1" lang="en-US" altLang="zh-CN" dirty="0" err="1" smtClean="0"/>
              <a:t>int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get()  { return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;}</a:t>
            </a:r>
          </a:p>
          <a:p>
            <a:pPr algn="just"/>
            <a:r>
              <a:rPr kumimoji="1" lang="en-US" altLang="zh-CN" dirty="0"/>
              <a:t> private:</a:t>
            </a:r>
          </a:p>
          <a:p>
            <a:pPr algn="just"/>
            <a:r>
              <a:rPr kumimoji="1" lang="en-US" altLang="zh-CN" dirty="0"/>
              <a:t>  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;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};</a:t>
            </a:r>
            <a:endParaRPr kumimoji="1" lang="en-US" altLang="zh-CN" dirty="0"/>
          </a:p>
          <a:p>
            <a:pPr algn="just"/>
            <a:r>
              <a:rPr kumimoji="1" lang="en-US" altLang="zh-CN" dirty="0"/>
              <a:t>void </a:t>
            </a:r>
            <a:r>
              <a:rPr kumimoji="1" lang="en-US" altLang="zh-CN" dirty="0" err="1"/>
              <a:t>sqr</a:t>
            </a:r>
            <a:r>
              <a:rPr kumimoji="1" lang="en-US" altLang="zh-CN" dirty="0"/>
              <a:t>(</a:t>
            </a:r>
            <a:r>
              <a:rPr kumimoji="1" lang="en-US" altLang="zh-CN" dirty="0" err="1">
                <a:solidFill>
                  <a:srgbClr val="D60093"/>
                </a:solidFill>
              </a:rPr>
              <a:t>aClass</a:t>
            </a:r>
            <a:r>
              <a:rPr kumimoji="1" lang="en-US" altLang="zh-CN" dirty="0">
                <a:solidFill>
                  <a:srgbClr val="D60093"/>
                </a:solidFill>
              </a:rPr>
              <a:t>&amp; </a:t>
            </a:r>
            <a:r>
              <a:rPr kumimoji="1" lang="en-US" altLang="zh-CN" dirty="0" err="1">
                <a:solidFill>
                  <a:srgbClr val="D60093"/>
                </a:solidFill>
              </a:rPr>
              <a:t>ob</a:t>
            </a:r>
            <a:r>
              <a:rPr kumimoji="1" lang="en-US" altLang="zh-CN" dirty="0"/>
              <a:t>)</a:t>
            </a:r>
          </a:p>
          <a:p>
            <a:pPr algn="just"/>
            <a:r>
              <a:rPr kumimoji="1" lang="en-US" altLang="zh-CN" dirty="0"/>
              <a:t>{   </a:t>
            </a:r>
            <a:endParaRPr kumimoji="1" lang="en-US" altLang="zh-CN" dirty="0" smtClean="0"/>
          </a:p>
          <a:p>
            <a:pPr algn="just"/>
            <a:r>
              <a:rPr kumimoji="1" lang="en-US" altLang="zh-CN" dirty="0"/>
              <a:t> </a:t>
            </a:r>
            <a:r>
              <a:rPr kumimoji="1" lang="en-US" altLang="zh-CN" dirty="0" smtClean="0"/>
              <a:t>     </a:t>
            </a:r>
            <a:r>
              <a:rPr kumimoji="1" lang="en-US" altLang="zh-CN" dirty="0" err="1" smtClean="0"/>
              <a:t>ob.set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>
                <a:solidFill>
                  <a:srgbClr val="D60093"/>
                </a:solidFill>
              </a:rPr>
              <a:t>ob.get</a:t>
            </a:r>
            <a:r>
              <a:rPr kumimoji="1" lang="en-US" altLang="zh-CN" dirty="0">
                <a:solidFill>
                  <a:srgbClr val="D60093"/>
                </a:solidFill>
              </a:rPr>
              <a:t>() * </a:t>
            </a:r>
            <a:r>
              <a:rPr kumimoji="1" lang="en-US" altLang="zh-CN" dirty="0" err="1">
                <a:solidFill>
                  <a:srgbClr val="D60093"/>
                </a:solidFill>
              </a:rPr>
              <a:t>ob.get</a:t>
            </a:r>
            <a:r>
              <a:rPr kumimoji="1" lang="en-US" altLang="zh-CN" dirty="0">
                <a:solidFill>
                  <a:srgbClr val="D60093"/>
                </a:solidFill>
              </a:rPr>
              <a:t>()</a:t>
            </a:r>
            <a:r>
              <a:rPr kumimoji="1" lang="en-US" altLang="zh-CN" dirty="0"/>
              <a:t>);</a:t>
            </a:r>
          </a:p>
          <a:p>
            <a:pPr algn="just"/>
            <a:r>
              <a:rPr kumimoji="1" lang="en-US" altLang="zh-CN" dirty="0"/>
              <a:t>     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&lt;&lt;"Copy of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 has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value of ";</a:t>
            </a:r>
          </a:p>
          <a:p>
            <a:pPr algn="just"/>
            <a:r>
              <a:rPr kumimoji="1" lang="en-US" altLang="zh-CN" dirty="0"/>
              <a:t>     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</a:t>
            </a:r>
            <a:r>
              <a:rPr kumimoji="1" lang="en-US" altLang="zh-CN" dirty="0" err="1">
                <a:solidFill>
                  <a:srgbClr val="D60093"/>
                </a:solidFill>
              </a:rPr>
              <a:t>ob.get</a:t>
            </a:r>
            <a:r>
              <a:rPr kumimoji="1" lang="en-US" altLang="zh-CN" dirty="0">
                <a:solidFill>
                  <a:srgbClr val="D60093"/>
                </a:solidFill>
              </a:rPr>
              <a:t>()</a:t>
            </a:r>
            <a:r>
              <a:rPr kumimoji="1" lang="en-US" altLang="zh-CN" dirty="0"/>
              <a:t>&lt;&lt;"\n";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}</a:t>
            </a:r>
            <a:endParaRPr kumimoji="1" lang="en-US" altLang="zh-CN" dirty="0"/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4.14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使用对象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引用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作为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参数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875039" y="864849"/>
            <a:ext cx="734481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en-US" altLang="zh-CN" dirty="0" smtClean="0"/>
              <a:t>main</a:t>
            </a:r>
            <a:r>
              <a:rPr kumimoji="1" lang="en-US" altLang="zh-CN" dirty="0"/>
              <a:t>()</a:t>
            </a:r>
          </a:p>
          <a:p>
            <a:pPr algn="just"/>
            <a:r>
              <a:rPr kumimoji="1" lang="en-US" altLang="zh-CN" dirty="0" smtClean="0"/>
              <a:t>{ </a:t>
            </a:r>
          </a:p>
          <a:p>
            <a:pPr algn="just"/>
            <a:r>
              <a:rPr kumimoji="1" lang="en-US" altLang="zh-CN" dirty="0"/>
              <a:t> </a:t>
            </a:r>
            <a:r>
              <a:rPr kumimoji="1" lang="en-US" altLang="zh-CN" dirty="0" smtClean="0"/>
              <a:t>         </a:t>
            </a:r>
            <a:r>
              <a:rPr kumimoji="1" lang="en-US" altLang="zh-CN" dirty="0" err="1" smtClean="0"/>
              <a:t>aClass</a:t>
            </a:r>
            <a:r>
              <a:rPr kumimoji="1" lang="en-US" altLang="zh-CN" dirty="0" smtClean="0"/>
              <a:t> 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(10);</a:t>
            </a:r>
          </a:p>
          <a:p>
            <a:pPr algn="just"/>
            <a:r>
              <a:rPr kumimoji="1" lang="en-US" altLang="zh-CN" dirty="0"/>
              <a:t>    </a:t>
            </a:r>
            <a:r>
              <a:rPr kumimoji="1" lang="en-US" altLang="zh-CN" dirty="0" smtClean="0"/>
              <a:t>      </a:t>
            </a:r>
            <a:r>
              <a:rPr kumimoji="1" lang="en-US" altLang="zh-CN" dirty="0" err="1" smtClean="0"/>
              <a:t>sqr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>
                <a:solidFill>
                  <a:srgbClr val="D60093"/>
                </a:solidFill>
              </a:rPr>
              <a:t>obj</a:t>
            </a:r>
            <a:r>
              <a:rPr kumimoji="1" lang="en-US" altLang="zh-CN" dirty="0"/>
              <a:t>);</a:t>
            </a:r>
          </a:p>
          <a:p>
            <a:pPr algn="just"/>
            <a:r>
              <a:rPr kumimoji="1" lang="en-US" altLang="zh-CN" dirty="0"/>
              <a:t>    </a:t>
            </a:r>
            <a:r>
              <a:rPr kumimoji="1" lang="en-US" altLang="zh-CN" dirty="0" smtClean="0"/>
              <a:t>      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&lt;&lt;"Now, </a:t>
            </a:r>
            <a:r>
              <a:rPr kumimoji="1" lang="en-US" altLang="zh-CN" dirty="0" err="1"/>
              <a:t>obj.i</a:t>
            </a:r>
            <a:r>
              <a:rPr kumimoji="1" lang="en-US" altLang="zh-CN" dirty="0"/>
              <a:t> in main() has been changed :";</a:t>
            </a:r>
          </a:p>
          <a:p>
            <a:pPr algn="just"/>
            <a:r>
              <a:rPr kumimoji="1" lang="en-US" altLang="zh-CN" dirty="0"/>
              <a:t>    </a:t>
            </a:r>
            <a:r>
              <a:rPr kumimoji="1" lang="en-US" altLang="zh-CN" dirty="0" smtClean="0"/>
              <a:t>      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</a:t>
            </a:r>
            <a:r>
              <a:rPr kumimoji="1" lang="en-US" altLang="zh-CN" dirty="0" err="1">
                <a:solidFill>
                  <a:srgbClr val="D60093"/>
                </a:solidFill>
              </a:rPr>
              <a:t>obj.get</a:t>
            </a:r>
            <a:r>
              <a:rPr kumimoji="1" lang="en-US" altLang="zh-CN" dirty="0">
                <a:solidFill>
                  <a:srgbClr val="D60093"/>
                </a:solidFill>
              </a:rPr>
              <a:t>()</a:t>
            </a:r>
            <a:r>
              <a:rPr kumimoji="1" lang="en-US" altLang="zh-CN" dirty="0"/>
              <a:t> &lt;&lt;"\n";</a:t>
            </a:r>
          </a:p>
          <a:p>
            <a:pPr algn="just"/>
            <a:r>
              <a:rPr kumimoji="1" lang="en-US" altLang="zh-CN" dirty="0"/>
              <a:t>    </a:t>
            </a:r>
            <a:r>
              <a:rPr kumimoji="1" lang="en-US" altLang="zh-CN" dirty="0" smtClean="0"/>
              <a:t>       return </a:t>
            </a:r>
            <a:r>
              <a:rPr kumimoji="1" lang="en-US" altLang="zh-CN" dirty="0"/>
              <a:t>0;  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}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54688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11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60612" name="Picture 100" descr="未标题-8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38200"/>
            <a:ext cx="4103688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0613" name="矩形 134"/>
          <p:cNvSpPr>
            <a:spLocks noChangeArrowheads="1"/>
          </p:cNvSpPr>
          <p:nvPr/>
        </p:nvSpPr>
        <p:spPr bwMode="auto">
          <a:xfrm>
            <a:off x="4895850" y="1306513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4</a:t>
            </a:r>
            <a:endParaRPr lang="en-US" altLang="zh-CN" sz="1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方正兰亭细黑_GBK"/>
              <a:sym typeface="微软雅黑" pitchFamily="34" charset="-122"/>
            </a:endParaRP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062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0623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24" name="Text Box 1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062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0632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33" name="Text Box 12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063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0641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42" name="Text Box 13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064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0650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51" name="Text Box 13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06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0659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60" name="Text Box 14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067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0674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75" name="Text Box 163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0679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 dirty="0" smtClean="0">
                <a:latin typeface="Impact" pitchFamily="34" charset="0"/>
                <a:ea typeface="方正大黑简体" pitchFamily="65" charset="-122"/>
              </a:rPr>
              <a:t>第四部分</a:t>
            </a:r>
            <a:endParaRPr lang="zh-CN" altLang="en-US" sz="5400" dirty="0">
              <a:latin typeface="Impact" pitchFamily="34" charset="0"/>
              <a:ea typeface="方正大黑简体" pitchFamily="65" charset="-122"/>
            </a:endParaRPr>
          </a:p>
        </p:txBody>
      </p:sp>
      <p:grpSp>
        <p:nvGrpSpPr>
          <p:cNvPr id="960680" name="Group 168"/>
          <p:cNvGrpSpPr>
            <a:grpSpLocks/>
          </p:cNvGrpSpPr>
          <p:nvPr/>
        </p:nvGrpSpPr>
        <p:grpSpPr bwMode="auto">
          <a:xfrm>
            <a:off x="3673475" y="5444802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0683" name="圆角矩形 606"/>
          <p:cNvSpPr>
            <a:spLocks noChangeArrowheads="1"/>
          </p:cNvSpPr>
          <p:nvPr/>
        </p:nvSpPr>
        <p:spPr bwMode="auto">
          <a:xfrm>
            <a:off x="3578225" y="5382890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静态成员</a:t>
            </a:r>
            <a:endParaRPr lang="zh-CN" altLang="zh-CN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4648561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0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0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613" grpId="0"/>
      <p:bldP spid="960679" grpId="0"/>
      <p:bldP spid="96068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-763" y="621482"/>
            <a:ext cx="12003831" cy="623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 smtClean="0"/>
              <a:t>#</a:t>
            </a:r>
            <a:r>
              <a:rPr kumimoji="1" lang="en-US" altLang="zh-CN" sz="2400" b="0" kern="0" dirty="0"/>
              <a:t>include&lt;</a:t>
            </a:r>
            <a:r>
              <a:rPr kumimoji="1" lang="en-US" altLang="zh-CN" sz="2400" b="0" kern="0" dirty="0" err="1"/>
              <a:t>iostream.h</a:t>
            </a:r>
            <a:r>
              <a:rPr kumimoji="1" lang="en-US" altLang="zh-CN" sz="2400" b="0" kern="0" dirty="0"/>
              <a:t>&gt;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#include&lt;</a:t>
            </a:r>
            <a:r>
              <a:rPr kumimoji="1" lang="en-US" altLang="zh-CN" sz="2400" b="0" kern="0" dirty="0" err="1"/>
              <a:t>string.h</a:t>
            </a:r>
            <a:r>
              <a:rPr kumimoji="1" lang="en-US" altLang="zh-CN" sz="2400" b="0" kern="0" dirty="0"/>
              <a:t>&gt;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class </a:t>
            </a:r>
            <a:r>
              <a:rPr kumimoji="1" lang="en-US" altLang="zh-CN" sz="2400" b="0" kern="0" dirty="0" smtClean="0"/>
              <a:t>Student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 smtClean="0"/>
              <a:t> </a:t>
            </a:r>
            <a:r>
              <a:rPr kumimoji="1" lang="en-US" altLang="zh-CN" sz="2400" b="0" kern="0" dirty="0"/>
              <a:t>{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    public: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        Student(char *name1,char *stu_no1,float score1);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	    ~Student();                                     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        void show();                             </a:t>
            </a:r>
            <a:r>
              <a:rPr kumimoji="1" lang="en-US" altLang="zh-CN" sz="2400" b="0" kern="0" dirty="0" smtClean="0"/>
              <a:t> // </a:t>
            </a:r>
            <a:r>
              <a:rPr kumimoji="1" lang="zh-CN" altLang="en-US" sz="2400" b="0" kern="0" dirty="0"/>
              <a:t>输出姓名、学号和成绩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0" kern="0" dirty="0"/>
              <a:t>	    </a:t>
            </a:r>
            <a:r>
              <a:rPr kumimoji="1" lang="en-US" altLang="zh-CN" sz="2400" b="0" kern="0" dirty="0"/>
              <a:t>void </a:t>
            </a:r>
            <a:r>
              <a:rPr kumimoji="1" lang="en-US" altLang="zh-CN" sz="2400" b="0" kern="0" dirty="0" err="1"/>
              <a:t>show_count_sum_ave</a:t>
            </a:r>
            <a:r>
              <a:rPr kumimoji="1" lang="en-US" altLang="zh-CN" sz="2400" b="0" kern="0" dirty="0"/>
              <a:t>();   // </a:t>
            </a:r>
            <a:r>
              <a:rPr kumimoji="1" lang="zh-CN" altLang="en-US" sz="2400" b="0" kern="0" dirty="0"/>
              <a:t>输出学生人数                                                                 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0" kern="0" dirty="0"/>
              <a:t>    </a:t>
            </a:r>
            <a:r>
              <a:rPr kumimoji="1" lang="en-US" altLang="zh-CN" sz="2400" b="0" kern="0" dirty="0"/>
              <a:t>private:	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        char </a:t>
            </a:r>
            <a:r>
              <a:rPr kumimoji="1" lang="en-US" altLang="zh-CN" sz="2400" b="0" kern="0" dirty="0" smtClean="0"/>
              <a:t>*   name</a:t>
            </a:r>
            <a:r>
              <a:rPr kumimoji="1" lang="en-US" altLang="zh-CN" sz="2400" b="0" kern="0" dirty="0"/>
              <a:t>;                           // </a:t>
            </a:r>
            <a:r>
              <a:rPr kumimoji="1" lang="zh-CN" altLang="en-US" sz="2400" b="0" kern="0" dirty="0"/>
              <a:t>学生姓名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0" kern="0" dirty="0"/>
              <a:t>	    </a:t>
            </a:r>
            <a:r>
              <a:rPr kumimoji="1" lang="en-US" altLang="zh-CN" sz="2400" b="0" kern="0" dirty="0"/>
              <a:t>char </a:t>
            </a:r>
            <a:r>
              <a:rPr kumimoji="1" lang="en-US" altLang="zh-CN" sz="2400" b="0" kern="0" dirty="0" smtClean="0"/>
              <a:t>*    </a:t>
            </a:r>
            <a:r>
              <a:rPr kumimoji="1" lang="en-US" altLang="zh-CN" sz="2400" b="0" kern="0" dirty="0" err="1" smtClean="0"/>
              <a:t>stu_no</a:t>
            </a:r>
            <a:r>
              <a:rPr kumimoji="1" lang="en-US" altLang="zh-CN" sz="2400" b="0" kern="0" dirty="0"/>
              <a:t>;                     </a:t>
            </a:r>
            <a:r>
              <a:rPr kumimoji="1" lang="en-US" altLang="zh-CN" sz="2400" b="0" kern="0" dirty="0" smtClean="0"/>
              <a:t>    // </a:t>
            </a:r>
            <a:r>
              <a:rPr kumimoji="1" lang="zh-CN" altLang="en-US" sz="2400" b="0" kern="0" dirty="0"/>
              <a:t>学生学号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0" kern="0" dirty="0"/>
              <a:t>	    </a:t>
            </a:r>
            <a:r>
              <a:rPr kumimoji="1" lang="en-US" altLang="zh-CN" sz="2400" b="0" kern="0" dirty="0"/>
              <a:t>float </a:t>
            </a:r>
            <a:r>
              <a:rPr kumimoji="1" lang="en-US" altLang="zh-CN" sz="2400" b="0" kern="0" dirty="0" smtClean="0"/>
              <a:t>     score</a:t>
            </a:r>
            <a:r>
              <a:rPr kumimoji="1" lang="en-US" altLang="zh-CN" sz="2400" b="0" kern="0" dirty="0"/>
              <a:t>;                        </a:t>
            </a:r>
            <a:r>
              <a:rPr kumimoji="1" lang="en-US" altLang="zh-CN" sz="2400" b="0" kern="0" dirty="0" smtClean="0"/>
              <a:t>   // </a:t>
            </a:r>
            <a:r>
              <a:rPr kumimoji="1" lang="zh-CN" altLang="en-US" sz="2400" b="0" kern="0" dirty="0"/>
              <a:t>学生成绩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0" kern="0" dirty="0">
                <a:solidFill>
                  <a:srgbClr val="D60093"/>
                </a:solidFill>
              </a:rPr>
              <a:t>	     </a:t>
            </a:r>
            <a:r>
              <a:rPr kumimoji="1" lang="en-US" altLang="zh-CN" sz="2400" b="0" kern="0" dirty="0" err="1">
                <a:solidFill>
                  <a:srgbClr val="D60093"/>
                </a:solidFill>
              </a:rPr>
              <a:t>int</a:t>
            </a:r>
            <a:r>
              <a:rPr kumimoji="1" lang="en-US" altLang="zh-CN" sz="2400" b="0" kern="0" dirty="0">
                <a:solidFill>
                  <a:srgbClr val="D60093"/>
                </a:solidFill>
              </a:rPr>
              <a:t> </a:t>
            </a:r>
            <a:r>
              <a:rPr kumimoji="1" lang="en-US" altLang="zh-CN" sz="2400" b="0" kern="0" dirty="0" smtClean="0">
                <a:solidFill>
                  <a:srgbClr val="D60093"/>
                </a:solidFill>
              </a:rPr>
              <a:t>       count</a:t>
            </a:r>
            <a:r>
              <a:rPr kumimoji="1" lang="en-US" altLang="zh-CN" sz="2400" b="0" kern="0" dirty="0">
                <a:solidFill>
                  <a:srgbClr val="D60093"/>
                </a:solidFill>
              </a:rPr>
              <a:t>;</a:t>
            </a:r>
            <a:r>
              <a:rPr kumimoji="1" lang="en-US" altLang="zh-CN" sz="2400" b="0" kern="0" dirty="0"/>
              <a:t>                 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        </a:t>
            </a:r>
            <a:r>
              <a:rPr kumimoji="1" lang="en-US" altLang="zh-CN" sz="2400" b="0" kern="0" dirty="0" smtClean="0">
                <a:solidFill>
                  <a:srgbClr val="D60093"/>
                </a:solidFill>
              </a:rPr>
              <a:t>float     sum</a:t>
            </a:r>
            <a:r>
              <a:rPr kumimoji="1" lang="en-US" altLang="zh-CN" sz="2400" b="0" kern="0" dirty="0">
                <a:solidFill>
                  <a:srgbClr val="D60093"/>
                </a:solidFill>
              </a:rPr>
              <a:t>;</a:t>
            </a:r>
            <a:r>
              <a:rPr kumimoji="1" lang="en-US" altLang="zh-CN" sz="2400" b="0" kern="0" dirty="0"/>
              <a:t>                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>
                <a:solidFill>
                  <a:srgbClr val="D60093"/>
                </a:solidFill>
              </a:rPr>
              <a:t>        </a:t>
            </a:r>
            <a:r>
              <a:rPr kumimoji="1" lang="en-US" altLang="zh-CN" sz="2400" b="0" kern="0" dirty="0" smtClean="0">
                <a:solidFill>
                  <a:srgbClr val="D60093"/>
                </a:solidFill>
              </a:rPr>
              <a:t>float     </a:t>
            </a:r>
            <a:r>
              <a:rPr kumimoji="1" lang="en-US" altLang="zh-CN" sz="2400" b="0" kern="0" dirty="0" err="1" smtClean="0">
                <a:solidFill>
                  <a:srgbClr val="D60093"/>
                </a:solidFill>
              </a:rPr>
              <a:t>ave</a:t>
            </a:r>
            <a:r>
              <a:rPr kumimoji="1" lang="en-US" altLang="zh-CN" sz="2400" b="0" kern="0" dirty="0">
                <a:solidFill>
                  <a:srgbClr val="D60093"/>
                </a:solidFill>
              </a:rPr>
              <a:t>;   </a:t>
            </a:r>
            <a:endParaRPr kumimoji="1" lang="en-US" altLang="zh-CN" sz="2400" b="0" kern="0" dirty="0" smtClean="0">
              <a:solidFill>
                <a:srgbClr val="D60093"/>
              </a:solidFill>
            </a:endParaRP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 smtClean="0"/>
              <a:t>};</a:t>
            </a:r>
            <a:endParaRPr lang="en-US" altLang="zh-CN" sz="2400" b="0" kern="0" dirty="0"/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4.15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成员例子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07725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2726" y="687553"/>
            <a:ext cx="10068419" cy="598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Student::Student(char *name1,char *stu_no1,float score1 )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{  </a:t>
            </a:r>
            <a:r>
              <a:rPr kumimoji="1" lang="en-US" altLang="zh-CN" sz="2400" b="0" kern="0" dirty="0" smtClean="0"/>
              <a:t> name=new </a:t>
            </a:r>
            <a:r>
              <a:rPr kumimoji="1" lang="en-US" altLang="zh-CN" sz="2400" b="0" kern="0" dirty="0"/>
              <a:t>char[</a:t>
            </a:r>
            <a:r>
              <a:rPr kumimoji="1" lang="en-US" altLang="zh-CN" sz="2400" b="0" kern="0" dirty="0" err="1"/>
              <a:t>strlen</a:t>
            </a:r>
            <a:r>
              <a:rPr kumimoji="1" lang="en-US" altLang="zh-CN" sz="2400" b="0" kern="0" dirty="0"/>
              <a:t>(name1)+1];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    </a:t>
            </a:r>
            <a:r>
              <a:rPr kumimoji="1" lang="en-US" altLang="zh-CN" sz="2400" b="0" kern="0" dirty="0" err="1"/>
              <a:t>strcpy</a:t>
            </a:r>
            <a:r>
              <a:rPr kumimoji="1" lang="en-US" altLang="zh-CN" sz="2400" b="0" kern="0" dirty="0"/>
              <a:t>(name,name1);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    </a:t>
            </a:r>
            <a:r>
              <a:rPr kumimoji="1" lang="en-US" altLang="zh-CN" sz="2400" b="0" kern="0" dirty="0" err="1"/>
              <a:t>stu_no</a:t>
            </a:r>
            <a:r>
              <a:rPr kumimoji="1" lang="en-US" altLang="zh-CN" sz="2400" b="0" kern="0" dirty="0"/>
              <a:t>=new char[</a:t>
            </a:r>
            <a:r>
              <a:rPr kumimoji="1" lang="en-US" altLang="zh-CN" sz="2400" b="0" kern="0" dirty="0" err="1"/>
              <a:t>strlen</a:t>
            </a:r>
            <a:r>
              <a:rPr kumimoji="1" lang="en-US" altLang="zh-CN" sz="2400" b="0" kern="0" dirty="0"/>
              <a:t>(stu_no1)+1];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    </a:t>
            </a:r>
            <a:r>
              <a:rPr kumimoji="1" lang="en-US" altLang="zh-CN" sz="2400" b="0" kern="0" dirty="0" err="1"/>
              <a:t>strcpy</a:t>
            </a:r>
            <a:r>
              <a:rPr kumimoji="1" lang="en-US" altLang="zh-CN" sz="2400" b="0" kern="0" dirty="0"/>
              <a:t>(stu_no,stu_no1);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	score=score1;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>
                <a:solidFill>
                  <a:srgbClr val="D60093"/>
                </a:solidFill>
              </a:rPr>
              <a:t>	++count;</a:t>
            </a:r>
            <a:r>
              <a:rPr kumimoji="1" lang="en-US" altLang="zh-CN" sz="2400" b="0" kern="0" dirty="0"/>
              <a:t>                        // </a:t>
            </a:r>
            <a:r>
              <a:rPr kumimoji="1" lang="zh-CN" altLang="en-US" sz="2400" b="0" kern="0" dirty="0"/>
              <a:t>累加学生人数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0" kern="0" dirty="0">
                <a:solidFill>
                  <a:srgbClr val="D60093"/>
                </a:solidFill>
              </a:rPr>
              <a:t>	</a:t>
            </a:r>
            <a:r>
              <a:rPr kumimoji="1" lang="en-US" altLang="zh-CN" sz="2400" b="0" kern="0" dirty="0">
                <a:solidFill>
                  <a:srgbClr val="D60093"/>
                </a:solidFill>
              </a:rPr>
              <a:t>sum=</a:t>
            </a:r>
            <a:r>
              <a:rPr kumimoji="1" lang="en-US" altLang="zh-CN" sz="2400" b="0" kern="0" dirty="0" err="1">
                <a:solidFill>
                  <a:srgbClr val="D60093"/>
                </a:solidFill>
              </a:rPr>
              <a:t>sum+score</a:t>
            </a:r>
            <a:r>
              <a:rPr kumimoji="1" lang="en-US" altLang="zh-CN" sz="2400" b="0" kern="0" dirty="0">
                <a:solidFill>
                  <a:srgbClr val="D60093"/>
                </a:solidFill>
              </a:rPr>
              <a:t>;</a:t>
            </a:r>
            <a:r>
              <a:rPr kumimoji="1" lang="en-US" altLang="zh-CN" sz="2400" b="0" kern="0" dirty="0"/>
              <a:t>           // </a:t>
            </a:r>
            <a:r>
              <a:rPr kumimoji="1" lang="zh-CN" altLang="en-US" sz="2400" b="0" kern="0" dirty="0"/>
              <a:t>累加总成绩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zh-CN" altLang="en-US" sz="2400" b="0" kern="0" dirty="0">
                <a:solidFill>
                  <a:srgbClr val="D60093"/>
                </a:solidFill>
              </a:rPr>
              <a:t>	</a:t>
            </a:r>
            <a:r>
              <a:rPr kumimoji="1" lang="en-US" altLang="zh-CN" sz="2400" b="0" kern="0" dirty="0" err="1">
                <a:solidFill>
                  <a:srgbClr val="D60093"/>
                </a:solidFill>
              </a:rPr>
              <a:t>ave</a:t>
            </a:r>
            <a:r>
              <a:rPr kumimoji="1" lang="en-US" altLang="zh-CN" sz="2400" b="0" kern="0" dirty="0">
                <a:solidFill>
                  <a:srgbClr val="D60093"/>
                </a:solidFill>
              </a:rPr>
              <a:t>=sum/count;</a:t>
            </a:r>
            <a:r>
              <a:rPr kumimoji="1" lang="en-US" altLang="zh-CN" sz="2400" b="0" kern="0" dirty="0"/>
              <a:t>             // </a:t>
            </a:r>
            <a:r>
              <a:rPr kumimoji="1" lang="zh-CN" altLang="en-US" sz="2400" b="0" kern="0" dirty="0"/>
              <a:t>计算平均成绩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}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Student::~Student()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{   </a:t>
            </a:r>
            <a:r>
              <a:rPr kumimoji="1" lang="en-US" altLang="zh-CN" sz="2400" b="0" kern="0" dirty="0" smtClean="0"/>
              <a:t>  delete </a:t>
            </a:r>
            <a:r>
              <a:rPr kumimoji="1" lang="en-US" altLang="zh-CN" sz="2400" b="0" kern="0" dirty="0"/>
              <a:t>[]name;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     </a:t>
            </a:r>
            <a:r>
              <a:rPr kumimoji="1" lang="en-US" altLang="zh-CN" sz="2400" b="0" kern="0" dirty="0" smtClean="0"/>
              <a:t> delete </a:t>
            </a:r>
            <a:r>
              <a:rPr kumimoji="1" lang="en-US" altLang="zh-CN" sz="2400" b="0" kern="0" dirty="0"/>
              <a:t>[]</a:t>
            </a:r>
            <a:r>
              <a:rPr kumimoji="1" lang="en-US" altLang="zh-CN" sz="2400" b="0" kern="0" dirty="0" err="1"/>
              <a:t>stu_no</a:t>
            </a:r>
            <a:r>
              <a:rPr kumimoji="1" lang="en-US" altLang="zh-CN" sz="2400" b="0" kern="0" dirty="0"/>
              <a:t>;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>
                <a:solidFill>
                  <a:srgbClr val="D60093"/>
                </a:solidFill>
              </a:rPr>
              <a:t>     </a:t>
            </a:r>
            <a:r>
              <a:rPr kumimoji="1" lang="en-US" altLang="zh-CN" sz="2400" b="0" kern="0" dirty="0" smtClean="0">
                <a:solidFill>
                  <a:srgbClr val="D60093"/>
                </a:solidFill>
              </a:rPr>
              <a:t> --</a:t>
            </a:r>
            <a:r>
              <a:rPr kumimoji="1" lang="en-US" altLang="zh-CN" sz="2400" b="0" kern="0" dirty="0">
                <a:solidFill>
                  <a:srgbClr val="D60093"/>
                </a:solidFill>
              </a:rPr>
              <a:t>count;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>
                <a:solidFill>
                  <a:srgbClr val="D60093"/>
                </a:solidFill>
              </a:rPr>
              <a:t>     </a:t>
            </a:r>
            <a:r>
              <a:rPr kumimoji="1" lang="en-US" altLang="zh-CN" sz="2400" b="0" kern="0" dirty="0" smtClean="0">
                <a:solidFill>
                  <a:srgbClr val="D60093"/>
                </a:solidFill>
              </a:rPr>
              <a:t> sum=sum-score</a:t>
            </a:r>
            <a:r>
              <a:rPr kumimoji="1" lang="en-US" altLang="zh-CN" sz="2400" b="0" kern="0" dirty="0">
                <a:solidFill>
                  <a:srgbClr val="D60093"/>
                </a:solidFill>
              </a:rPr>
              <a:t>; </a:t>
            </a:r>
          </a:p>
          <a:p>
            <a:pPr algn="just" eaLnBrk="0" hangingPunct="0"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b="0" kern="0" dirty="0"/>
              <a:t>}</a:t>
            </a:r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4.15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成员例子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98348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85838" y="670323"/>
            <a:ext cx="10873977" cy="618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void Student::show()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{   </a:t>
            </a:r>
            <a:r>
              <a:rPr kumimoji="1" lang="en-US" altLang="zh-CN" sz="2000" b="0" kern="0" dirty="0" err="1"/>
              <a:t>cout</a:t>
            </a:r>
            <a:r>
              <a:rPr kumimoji="1" lang="en-US" altLang="zh-CN" sz="2000" b="0" kern="0" dirty="0"/>
              <a:t>&lt;&lt;"\n name: "&lt;&lt;name;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 </a:t>
            </a:r>
            <a:r>
              <a:rPr kumimoji="1" lang="en-US" altLang="zh-CN" sz="2000" b="0" kern="0" dirty="0" err="1"/>
              <a:t>cout</a:t>
            </a:r>
            <a:r>
              <a:rPr kumimoji="1" lang="en-US" altLang="zh-CN" sz="2000" b="0" kern="0" dirty="0"/>
              <a:t>&lt;&lt;"\n </a:t>
            </a:r>
            <a:r>
              <a:rPr kumimoji="1" lang="en-US" altLang="zh-CN" sz="2000" b="0" kern="0" dirty="0" err="1"/>
              <a:t>stu_no</a:t>
            </a:r>
            <a:r>
              <a:rPr kumimoji="1" lang="en-US" altLang="zh-CN" sz="2000" b="0" kern="0" dirty="0"/>
              <a:t>: "&lt;&lt;</a:t>
            </a:r>
            <a:r>
              <a:rPr kumimoji="1" lang="en-US" altLang="zh-CN" sz="2000" b="0" kern="0" dirty="0" err="1"/>
              <a:t>stu_no</a:t>
            </a:r>
            <a:r>
              <a:rPr kumimoji="1" lang="en-US" altLang="zh-CN" sz="2000" b="0" kern="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 </a:t>
            </a:r>
            <a:r>
              <a:rPr kumimoji="1" lang="en-US" altLang="zh-CN" sz="2000" b="0" kern="0" dirty="0" err="1"/>
              <a:t>cout</a:t>
            </a:r>
            <a:r>
              <a:rPr kumimoji="1" lang="en-US" altLang="zh-CN" sz="2000" b="0" kern="0" dirty="0"/>
              <a:t>&lt;&lt;"\n score: "&lt;&lt;score;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void Student::</a:t>
            </a:r>
            <a:r>
              <a:rPr kumimoji="1" lang="en-US" altLang="zh-CN" sz="2000" b="0" kern="0" dirty="0" err="1"/>
              <a:t>show_count_sum_ave</a:t>
            </a:r>
            <a:r>
              <a:rPr kumimoji="1" lang="en-US" altLang="zh-CN" sz="2000" b="0" kern="0" dirty="0"/>
              <a:t>()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{       </a:t>
            </a:r>
            <a:r>
              <a:rPr kumimoji="1" lang="en-US" altLang="zh-CN" sz="2000" b="0" kern="0" dirty="0" err="1"/>
              <a:t>cout</a:t>
            </a:r>
            <a:r>
              <a:rPr kumimoji="1" lang="en-US" altLang="zh-CN" sz="2000" b="0" kern="0" dirty="0"/>
              <a:t>&lt;&lt;"\n count: "&lt;&lt;count;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    </a:t>
            </a:r>
            <a:r>
              <a:rPr kumimoji="1" lang="en-US" altLang="zh-CN" sz="2000" b="0" kern="0" dirty="0" err="1"/>
              <a:t>cout</a:t>
            </a:r>
            <a:r>
              <a:rPr kumimoji="1" lang="en-US" altLang="zh-CN" sz="2000" b="0" kern="0" dirty="0"/>
              <a:t>&lt;&lt;"\n sum: "&lt;&lt;sum;     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    </a:t>
            </a:r>
            <a:r>
              <a:rPr kumimoji="1" lang="en-US" altLang="zh-CN" sz="2000" b="0" kern="0" dirty="0" err="1"/>
              <a:t>cout</a:t>
            </a:r>
            <a:r>
              <a:rPr kumimoji="1" lang="en-US" altLang="zh-CN" sz="2000" b="0" kern="0" dirty="0"/>
              <a:t>&lt;&lt;"\n </a:t>
            </a:r>
            <a:r>
              <a:rPr kumimoji="1" lang="en-US" altLang="zh-CN" sz="2000" b="0" kern="0" dirty="0" err="1"/>
              <a:t>ave</a:t>
            </a:r>
            <a:r>
              <a:rPr kumimoji="1" lang="en-US" altLang="zh-CN" sz="2000" b="0" kern="0" dirty="0"/>
              <a:t>: "&lt;&lt;</a:t>
            </a:r>
            <a:r>
              <a:rPr kumimoji="1" lang="en-US" altLang="zh-CN" sz="2000" b="0" kern="0" dirty="0" err="1"/>
              <a:t>ave</a:t>
            </a:r>
            <a:r>
              <a:rPr kumimoji="1" lang="en-US" altLang="zh-CN" sz="2000" b="0" kern="0" dirty="0"/>
              <a:t>;  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void main()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{   </a:t>
            </a:r>
            <a:r>
              <a:rPr kumimoji="1" lang="en-US" altLang="zh-CN" sz="2000" b="0" kern="0" dirty="0" smtClean="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</a:t>
            </a:r>
            <a:r>
              <a:rPr kumimoji="1" lang="en-US" altLang="zh-CN" sz="2000" b="0" kern="0" dirty="0" smtClean="0"/>
              <a:t>     Student </a:t>
            </a:r>
            <a:r>
              <a:rPr kumimoji="1" lang="en-US" altLang="zh-CN" sz="2000" b="0" kern="0" dirty="0"/>
              <a:t>stu1("Liming","990201",90);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	 </a:t>
            </a:r>
            <a:r>
              <a:rPr kumimoji="1" lang="en-US" altLang="zh-CN" sz="2000" b="0" kern="0" dirty="0" smtClean="0"/>
              <a:t> stu1.show</a:t>
            </a:r>
            <a:r>
              <a:rPr kumimoji="1" lang="en-US" altLang="zh-CN" sz="2000" b="0" kern="0" dirty="0"/>
              <a:t>();    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>
                <a:solidFill>
                  <a:srgbClr val="D60093"/>
                </a:solidFill>
              </a:rPr>
              <a:t>     </a:t>
            </a:r>
            <a:r>
              <a:rPr kumimoji="1" lang="en-US" altLang="zh-CN" sz="2000" b="0" kern="0" dirty="0" smtClean="0">
                <a:solidFill>
                  <a:srgbClr val="D60093"/>
                </a:solidFill>
              </a:rPr>
              <a:t> stu1.show_count_sum_ave</a:t>
            </a:r>
            <a:r>
              <a:rPr kumimoji="1" lang="en-US" altLang="zh-CN" sz="2000" b="0" kern="0" dirty="0">
                <a:solidFill>
                  <a:srgbClr val="D60093"/>
                </a:solidFill>
              </a:rPr>
              <a:t>();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  Student stu2("Zhanghao","990202",85);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  stu2.show();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>
                <a:solidFill>
                  <a:srgbClr val="D60093"/>
                </a:solidFill>
              </a:rPr>
              <a:t>	 stu2.show_count_sum_ave();    </a:t>
            </a:r>
            <a:endParaRPr kumimoji="1" lang="en-US" altLang="zh-CN" sz="2000" b="0" kern="0" dirty="0" smtClean="0">
              <a:solidFill>
                <a:srgbClr val="D60093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 smtClean="0"/>
              <a:t>}</a:t>
            </a:r>
            <a:endParaRPr kumimoji="1" lang="en-US" altLang="zh-CN" sz="2000" b="0" kern="0" dirty="0"/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4.15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成员例子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2159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2552" y="908261"/>
            <a:ext cx="11715798" cy="504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/>
              <a:t>引入目的：实现一个类的不同对象之间</a:t>
            </a:r>
            <a:r>
              <a:rPr lang="zh-CN" altLang="en-US" b="0" kern="0" dirty="0">
                <a:solidFill>
                  <a:schemeClr val="bg2"/>
                </a:solidFill>
              </a:rPr>
              <a:t>数据和函数</a:t>
            </a:r>
            <a:r>
              <a:rPr lang="zh-CN" altLang="en-US" b="0" kern="0" dirty="0" smtClean="0">
                <a:solidFill>
                  <a:schemeClr val="bg2"/>
                </a:solidFill>
              </a:rPr>
              <a:t>共享</a:t>
            </a:r>
            <a:r>
              <a:rPr lang="en-US" altLang="zh-CN" b="0" kern="0" dirty="0" smtClean="0">
                <a:solidFill>
                  <a:schemeClr val="bg2"/>
                </a:solidFill>
              </a:rPr>
              <a:t>;</a:t>
            </a:r>
            <a:endParaRPr lang="zh-CN" altLang="en-US" b="0" kern="0" dirty="0">
              <a:solidFill>
                <a:schemeClr val="bg2"/>
              </a:solidFill>
            </a:endParaRPr>
          </a:p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/>
              <a:t>谁共享</a:t>
            </a:r>
            <a:r>
              <a:rPr lang="zh-CN" altLang="en-US" b="0" kern="0" dirty="0" smtClean="0"/>
              <a:t>：   本</a:t>
            </a:r>
            <a:r>
              <a:rPr lang="zh-CN" altLang="en-US" b="0" kern="0" dirty="0"/>
              <a:t>类</a:t>
            </a:r>
            <a:r>
              <a:rPr lang="zh-CN" altLang="en-US" b="0" kern="0" dirty="0">
                <a:solidFill>
                  <a:schemeClr val="bg2"/>
                </a:solidFill>
              </a:rPr>
              <a:t>所有</a:t>
            </a:r>
            <a:r>
              <a:rPr lang="zh-CN" altLang="en-US" b="0" kern="0" dirty="0" smtClean="0">
                <a:solidFill>
                  <a:schemeClr val="bg2"/>
                </a:solidFill>
              </a:rPr>
              <a:t>对象</a:t>
            </a:r>
            <a:r>
              <a:rPr lang="en-US" altLang="zh-CN" b="0" kern="0" dirty="0" smtClean="0"/>
              <a:t>;</a:t>
            </a:r>
            <a:endParaRPr lang="en-US" altLang="zh-CN" b="0" kern="0" dirty="0"/>
          </a:p>
          <a:p>
            <a:pPr>
              <a:lnSpc>
                <a:spcPct val="8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0" dirty="0" smtClean="0"/>
              <a:t>静态</a:t>
            </a:r>
            <a:r>
              <a:rPr lang="zh-CN" altLang="en-US" b="0" dirty="0"/>
              <a:t>数据成员</a:t>
            </a:r>
          </a:p>
          <a:p>
            <a:pPr lvl="1">
              <a:lnSpc>
                <a:spcPct val="85000"/>
              </a:lnSpc>
              <a:defRPr/>
            </a:pPr>
            <a:r>
              <a:rPr lang="zh-CN" altLang="en-US" b="0" dirty="0"/>
              <a:t>用关键字</a:t>
            </a:r>
            <a:r>
              <a:rPr lang="en-US" altLang="zh-CN" b="0" dirty="0">
                <a:solidFill>
                  <a:srgbClr val="FF0000"/>
                </a:solidFill>
              </a:rPr>
              <a:t>static</a:t>
            </a:r>
            <a:r>
              <a:rPr lang="zh-CN" altLang="en-US" b="0" dirty="0" smtClean="0"/>
              <a:t>声明</a:t>
            </a:r>
            <a:r>
              <a:rPr lang="en-US" altLang="zh-CN" b="0" dirty="0" smtClean="0"/>
              <a:t>;</a:t>
            </a:r>
            <a:endParaRPr lang="zh-CN" altLang="en-US" b="0" dirty="0"/>
          </a:p>
          <a:p>
            <a:pPr lvl="1">
              <a:lnSpc>
                <a:spcPct val="85000"/>
              </a:lnSpc>
              <a:defRPr/>
            </a:pPr>
            <a:r>
              <a:rPr lang="zh-CN" altLang="en-US" b="0" dirty="0"/>
              <a:t>该类的</a:t>
            </a:r>
            <a:r>
              <a:rPr lang="zh-CN" altLang="en-US" b="0" dirty="0">
                <a:solidFill>
                  <a:schemeClr val="bg2"/>
                </a:solidFill>
              </a:rPr>
              <a:t>所有对象</a:t>
            </a:r>
            <a:r>
              <a:rPr lang="zh-CN" altLang="en-US" b="0" dirty="0"/>
              <a:t>维护该成员的同一个</a:t>
            </a:r>
            <a:r>
              <a:rPr lang="zh-CN" altLang="en-US" b="0" dirty="0" smtClean="0"/>
              <a:t>拷贝</a:t>
            </a:r>
            <a:r>
              <a:rPr lang="en-US" altLang="zh-CN" b="0" dirty="0" smtClean="0"/>
              <a:t>;</a:t>
            </a:r>
            <a:endParaRPr lang="zh-CN" altLang="en-US" b="0" dirty="0"/>
          </a:p>
          <a:p>
            <a:pPr lvl="1">
              <a:lnSpc>
                <a:spcPct val="85000"/>
              </a:lnSpc>
              <a:defRPr/>
            </a:pPr>
            <a:r>
              <a:rPr lang="zh-CN" altLang="en-US" b="0" dirty="0"/>
              <a:t>必须在</a:t>
            </a:r>
            <a:r>
              <a:rPr lang="zh-CN" altLang="en-US" b="0" dirty="0">
                <a:solidFill>
                  <a:schemeClr val="bg2"/>
                </a:solidFill>
              </a:rPr>
              <a:t>类外定义和初始化</a:t>
            </a:r>
            <a:r>
              <a:rPr lang="zh-CN" altLang="en-US" b="0" dirty="0"/>
              <a:t>，用</a:t>
            </a:r>
            <a:r>
              <a:rPr lang="en-US" altLang="zh-CN" b="0" dirty="0">
                <a:solidFill>
                  <a:schemeClr val="bg2"/>
                </a:solidFill>
              </a:rPr>
              <a:t>(::)</a:t>
            </a:r>
            <a:r>
              <a:rPr lang="zh-CN" altLang="en-US" b="0" dirty="0"/>
              <a:t>来指明所属的</a:t>
            </a:r>
            <a:r>
              <a:rPr lang="zh-CN" altLang="en-US" b="0" dirty="0" smtClean="0"/>
              <a:t>类</a:t>
            </a:r>
            <a:r>
              <a:rPr lang="en-US" altLang="zh-CN" b="0" dirty="0" smtClean="0"/>
              <a:t>;</a:t>
            </a:r>
            <a:endParaRPr lang="zh-CN" altLang="en-US" b="0" dirty="0"/>
          </a:p>
          <a:p>
            <a:pPr>
              <a:lnSpc>
                <a:spcPct val="8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b="0" dirty="0"/>
              <a:t>静态成员函数</a:t>
            </a:r>
          </a:p>
          <a:p>
            <a:pPr lvl="1">
              <a:lnSpc>
                <a:spcPct val="85000"/>
              </a:lnSpc>
              <a:defRPr/>
            </a:pPr>
            <a:r>
              <a:rPr lang="zh-CN" altLang="en-US" b="0" dirty="0"/>
              <a:t>类外代码可以使用</a:t>
            </a:r>
            <a:r>
              <a:rPr lang="zh-CN" altLang="en-US" b="0" dirty="0">
                <a:solidFill>
                  <a:schemeClr val="bg2"/>
                </a:solidFill>
              </a:rPr>
              <a:t>类名和作用域操作符</a:t>
            </a:r>
            <a:r>
              <a:rPr lang="zh-CN" altLang="en-US" b="0" dirty="0"/>
              <a:t>来调用公有静态成员</a:t>
            </a:r>
            <a:r>
              <a:rPr lang="zh-CN" altLang="en-US" b="0" dirty="0" smtClean="0"/>
              <a:t>函数</a:t>
            </a:r>
            <a:r>
              <a:rPr lang="en-US" altLang="zh-CN" b="0" dirty="0" smtClean="0"/>
              <a:t>;</a:t>
            </a:r>
            <a:endParaRPr lang="zh-CN" altLang="en-US" b="0" dirty="0"/>
          </a:p>
          <a:p>
            <a:pPr lvl="1">
              <a:lnSpc>
                <a:spcPct val="85000"/>
              </a:lnSpc>
              <a:defRPr/>
            </a:pPr>
            <a:r>
              <a:rPr lang="zh-CN" altLang="en-US" b="0" dirty="0"/>
              <a:t>静态成员函数只能引用属于该类的静态数据成员或静态成员</a:t>
            </a:r>
            <a:r>
              <a:rPr lang="zh-CN" altLang="en-US" b="0" dirty="0" smtClean="0"/>
              <a:t>函数</a:t>
            </a:r>
            <a:r>
              <a:rPr lang="en-US" altLang="zh-CN" b="0" dirty="0" smtClean="0"/>
              <a:t>;</a:t>
            </a:r>
          </a:p>
          <a:p>
            <a:pPr lvl="1">
              <a:lnSpc>
                <a:spcPct val="85000"/>
              </a:lnSpc>
              <a:defRPr/>
            </a:pPr>
            <a:r>
              <a:rPr lang="zh-CN" altLang="en-US" b="0" dirty="0" smtClean="0"/>
              <a:t>访问</a:t>
            </a:r>
            <a:r>
              <a:rPr lang="zh-CN" altLang="en-US" b="0" dirty="0"/>
              <a:t>非静态数据成员，必须通过参数传递方式得到对象名，通过对象名访问</a:t>
            </a:r>
            <a:r>
              <a:rPr lang="zh-CN" altLang="en-US" b="0" dirty="0" smtClean="0"/>
              <a:t>。</a:t>
            </a:r>
            <a:endParaRPr lang="zh-CN" altLang="en-US" sz="2400" b="0" kern="0" dirty="0"/>
          </a:p>
          <a:p>
            <a:pPr algn="just">
              <a:buFont typeface="Wingdings" pitchFamily="2" charset="2"/>
              <a:buNone/>
              <a:defRPr/>
            </a:pPr>
            <a:endParaRPr lang="en-US" altLang="zh-CN" sz="2801" kern="0" dirty="0"/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 静态成员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827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2008" y="693490"/>
            <a:ext cx="12075839" cy="634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  <a:buFont typeface="Wingdings" panose="05000000000000000000" pitchFamily="2" charset="2"/>
              <a:buChar char="n"/>
            </a:pPr>
            <a:r>
              <a:rPr lang="zh-CN" altLang="en-US" sz="2801" dirty="0">
                <a:latin typeface="Arial" panose="020B0604020202020204" pitchFamily="34" charset="0"/>
              </a:rPr>
              <a:t>如何定义静态数据成员？</a:t>
            </a:r>
            <a:endParaRPr lang="zh-CN" altLang="en-US" dirty="0"/>
          </a:p>
          <a:p>
            <a:pPr eaLnBrk="1" hangingPunct="1">
              <a:spcBef>
                <a:spcPct val="50000"/>
              </a:spcBef>
              <a:buSzPct val="90000"/>
              <a:buFont typeface="Wingdings" panose="05000000000000000000" pitchFamily="2" charset="2"/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在</a:t>
            </a:r>
            <a:r>
              <a:rPr lang="zh-CN" altLang="en-US" dirty="0"/>
              <a:t>一个类中</a:t>
            </a:r>
            <a:r>
              <a:rPr lang="en-US" altLang="zh-CN" dirty="0"/>
              <a:t>,</a:t>
            </a:r>
            <a:r>
              <a:rPr lang="zh-CN" altLang="en-US" dirty="0"/>
              <a:t>若将一个数据成员说明为</a:t>
            </a:r>
            <a:r>
              <a:rPr lang="en-US" altLang="zh-CN" dirty="0">
                <a:solidFill>
                  <a:srgbClr val="FF33CC"/>
                </a:solidFill>
              </a:rPr>
              <a:t>static</a:t>
            </a:r>
            <a:r>
              <a:rPr lang="en-US" altLang="zh-CN" dirty="0"/>
              <a:t>,</a:t>
            </a:r>
            <a:r>
              <a:rPr lang="zh-CN" altLang="en-US" dirty="0"/>
              <a:t>这种成员称为静态数据成员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altLang="zh-CN" kern="0" dirty="0" smtClean="0">
                <a:solidFill>
                  <a:srgbClr val="D60093"/>
                </a:solidFill>
                <a:latin typeface="宋体" pitchFamily="2" charset="-122"/>
              </a:rPr>
              <a:t>	</a:t>
            </a:r>
            <a:r>
              <a:rPr lang="en-US" altLang="zh-CN" kern="0" dirty="0" smtClean="0">
                <a:solidFill>
                  <a:schemeClr val="bg2"/>
                </a:solidFill>
                <a:latin typeface="宋体" pitchFamily="2" charset="-122"/>
              </a:rPr>
              <a:t>static </a:t>
            </a:r>
            <a:r>
              <a:rPr lang="zh-CN" altLang="en-US" kern="0" dirty="0">
                <a:solidFill>
                  <a:schemeClr val="bg2"/>
                </a:solidFill>
                <a:latin typeface="宋体" pitchFamily="2" charset="-122"/>
              </a:rPr>
              <a:t>数据类型 数据成员名</a:t>
            </a:r>
            <a:r>
              <a:rPr lang="en-US" altLang="zh-CN" kern="0" dirty="0">
                <a:solidFill>
                  <a:schemeClr val="bg2"/>
                </a:solidFill>
                <a:latin typeface="宋体" pitchFamily="2" charset="-122"/>
              </a:rPr>
              <a:t>;</a:t>
            </a:r>
            <a:endParaRPr lang="en-US" altLang="zh-CN" kern="0" dirty="0">
              <a:solidFill>
                <a:schemeClr val="bg2"/>
              </a:solidFill>
            </a:endParaRPr>
          </a:p>
          <a:p>
            <a:pPr eaLnBrk="1" hangingPunct="1">
              <a:spcBef>
                <a:spcPct val="50000"/>
              </a:spcBef>
              <a:buSzPct val="90000"/>
              <a:buFont typeface="Wingdings" panose="05000000000000000000" pitchFamily="2" charset="2"/>
              <a:buChar char="n"/>
            </a:pPr>
            <a:r>
              <a:rPr lang="zh-CN" altLang="en-US" sz="2801" dirty="0" smtClean="0">
                <a:latin typeface="Arial" panose="020B0604020202020204" pitchFamily="34" charset="0"/>
              </a:rPr>
              <a:t>静态</a:t>
            </a:r>
            <a:r>
              <a:rPr lang="zh-CN" altLang="en-US" sz="2801" dirty="0">
                <a:latin typeface="Arial" panose="020B0604020202020204" pitchFamily="34" charset="0"/>
              </a:rPr>
              <a:t>数据成员特点？</a:t>
            </a:r>
            <a:endParaRPr lang="zh-CN" altLang="en-US" sz="2801" dirty="0"/>
          </a:p>
          <a:p>
            <a:pPr marL="342900" indent="-342900" eaLnBrk="1" hangingPunct="1">
              <a:spcBef>
                <a:spcPct val="50000"/>
              </a:spcBef>
              <a:buSzPct val="90000"/>
              <a:buFont typeface="Arial" panose="020B0604020202020204" pitchFamily="34" charset="0"/>
              <a:buChar char="•"/>
            </a:pPr>
            <a:r>
              <a:rPr lang="zh-CN" altLang="en-US" dirty="0"/>
              <a:t>与一般的数据成员不同</a:t>
            </a:r>
            <a:r>
              <a:rPr lang="en-US" altLang="zh-CN" dirty="0"/>
              <a:t>,</a:t>
            </a:r>
            <a:r>
              <a:rPr lang="zh-CN" altLang="en-US" dirty="0">
                <a:solidFill>
                  <a:srgbClr val="D60093"/>
                </a:solidFill>
              </a:rPr>
              <a:t>无论建立多少个类的对象</a:t>
            </a:r>
            <a:r>
              <a:rPr lang="en-US" altLang="zh-CN" dirty="0">
                <a:solidFill>
                  <a:srgbClr val="D60093"/>
                </a:solidFill>
              </a:rPr>
              <a:t>,</a:t>
            </a:r>
            <a:r>
              <a:rPr lang="zh-CN" altLang="en-US" dirty="0">
                <a:solidFill>
                  <a:srgbClr val="D60093"/>
                </a:solidFill>
              </a:rPr>
              <a:t>都只有一个静态数据的拷贝</a:t>
            </a:r>
            <a:r>
              <a:rPr lang="zh-CN" altLang="en-US" dirty="0"/>
              <a:t>。从而实现了同一个类的不同对象之间的</a:t>
            </a:r>
            <a:r>
              <a:rPr lang="zh-CN" altLang="en-US" dirty="0">
                <a:solidFill>
                  <a:srgbClr val="D60093"/>
                </a:solidFill>
              </a:rPr>
              <a:t>数据共享</a:t>
            </a:r>
            <a:r>
              <a:rPr lang="zh-CN" altLang="en-US" dirty="0"/>
              <a:t>。 它不因对象的建立而产生，也不因对象的析构而删除。它是类定义的一部分，所以使用静态数据成员不会破坏类的隐蔽性。</a:t>
            </a:r>
            <a:endParaRPr lang="en-US" altLang="zh-CN" dirty="0"/>
          </a:p>
          <a:p>
            <a:pPr marL="342900" indent="-342900" eaLnBrk="1" hangingPunct="1">
              <a:spcBef>
                <a:spcPct val="50000"/>
              </a:spcBef>
              <a:buSzPct val="90000"/>
              <a:buFont typeface="Arial" panose="020B0604020202020204" pitchFamily="34" charset="0"/>
              <a:buChar char="•"/>
            </a:pPr>
            <a:r>
              <a:rPr lang="zh-CN" altLang="en-US" dirty="0">
                <a:latin typeface="隶书" panose="02010509060101010101" pitchFamily="49" charset="-122"/>
              </a:rPr>
              <a:t>在类的声明中只能声明静态数据成员的存在。由于类的声明是抽象的，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</a:rPr>
              <a:t>静态数据成员的初始化需要在类的外部进行，</a:t>
            </a:r>
            <a:r>
              <a:rPr lang="zh-CN" altLang="en-US" dirty="0">
                <a:solidFill>
                  <a:srgbClr val="FF0000"/>
                </a:solidFill>
              </a:rPr>
              <a:t>通过类名对它进行访问</a:t>
            </a:r>
            <a:r>
              <a:rPr lang="zh-CN" altLang="en-US" dirty="0" smtClean="0">
                <a:solidFill>
                  <a:srgbClr val="FF0000"/>
                </a:solidFill>
                <a:latin typeface="隶书" panose="02010509060101010101" pitchFamily="49" charset="-122"/>
              </a:rPr>
              <a:t>。</a:t>
            </a:r>
            <a:endParaRPr lang="en-US" altLang="zh-CN" dirty="0" smtClean="0">
              <a:solidFill>
                <a:srgbClr val="FF0000"/>
              </a:solidFill>
              <a:latin typeface="隶书" panose="02010509060101010101" pitchFamily="49" charset="-122"/>
            </a:endParaRPr>
          </a:p>
          <a:p>
            <a:pPr marL="342900" indent="-342900" eaLnBrk="1" hangingPunct="1">
              <a:spcBef>
                <a:spcPct val="50000"/>
              </a:spcBef>
              <a:buSzPct val="90000"/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chemeClr val="bg2"/>
                </a:solidFill>
              </a:rPr>
              <a:t>访问</a:t>
            </a:r>
            <a:r>
              <a:rPr lang="zh-CN" altLang="en-US" kern="0" dirty="0"/>
              <a:t>方式</a:t>
            </a:r>
            <a:r>
              <a:rPr lang="en-US" altLang="zh-CN" kern="0" dirty="0"/>
              <a:t>(</a:t>
            </a:r>
            <a:r>
              <a:rPr lang="zh-CN" altLang="en-US" kern="0" dirty="0"/>
              <a:t>只能访问</a:t>
            </a:r>
            <a:r>
              <a:rPr lang="zh-CN" altLang="en-US" kern="0" dirty="0">
                <a:solidFill>
                  <a:schemeClr val="bg2"/>
                </a:solidFill>
              </a:rPr>
              <a:t>公有</a:t>
            </a:r>
            <a:r>
              <a:rPr lang="zh-CN" altLang="en-US" kern="0" dirty="0">
                <a:latin typeface="Courier New" pitchFamily="49" charset="0"/>
              </a:rPr>
              <a:t>静态数据成员</a:t>
            </a:r>
            <a:r>
              <a:rPr lang="en-US" altLang="zh-CN" kern="0" dirty="0" smtClean="0"/>
              <a:t>)</a:t>
            </a:r>
            <a:endParaRPr lang="en-US" altLang="zh-CN" dirty="0">
              <a:solidFill>
                <a:srgbClr val="FF0000"/>
              </a:solidFill>
              <a:latin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静态数据成员初始化的格式如下：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zh-CN" altLang="en-US" dirty="0">
                <a:solidFill>
                  <a:srgbClr val="FF0000"/>
                </a:solidFill>
              </a:rPr>
              <a:t>数据类型</a:t>
            </a:r>
            <a:r>
              <a:rPr lang="en-US" altLang="zh-CN" dirty="0">
                <a:solidFill>
                  <a:srgbClr val="FF0000"/>
                </a:solidFill>
              </a:rPr>
              <a:t>&gt;&lt;</a:t>
            </a:r>
            <a:r>
              <a:rPr lang="zh-CN" altLang="en-US" dirty="0">
                <a:solidFill>
                  <a:srgbClr val="FF0000"/>
                </a:solidFill>
              </a:rPr>
              <a:t>类名</a:t>
            </a:r>
            <a:r>
              <a:rPr lang="en-US" altLang="zh-CN" dirty="0">
                <a:solidFill>
                  <a:srgbClr val="FF0000"/>
                </a:solidFill>
              </a:rPr>
              <a:t>&gt;∷&lt;</a:t>
            </a:r>
            <a:r>
              <a:rPr lang="zh-CN" altLang="en-US" dirty="0">
                <a:solidFill>
                  <a:srgbClr val="FF0000"/>
                </a:solidFill>
              </a:rPr>
              <a:t>静态数据成员名</a:t>
            </a:r>
            <a:r>
              <a:rPr lang="en-US" altLang="zh-CN" dirty="0">
                <a:solidFill>
                  <a:srgbClr val="FF0000"/>
                </a:solidFill>
              </a:rPr>
              <a:t>&gt;=&lt;</a:t>
            </a:r>
            <a:r>
              <a:rPr lang="zh-CN" altLang="en-US" dirty="0">
                <a:solidFill>
                  <a:srgbClr val="FF0000"/>
                </a:solidFill>
              </a:rPr>
              <a:t>值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D60093"/>
                </a:solidFill>
              </a:rPr>
              <a:t>初始化位置：</a:t>
            </a:r>
            <a:r>
              <a:rPr lang="zh-CN" altLang="en-US" kern="0" dirty="0"/>
              <a:t>定义对象之前，一般在类定义后，</a:t>
            </a:r>
            <a:r>
              <a:rPr lang="en-US" altLang="zh-CN" kern="0" dirty="0"/>
              <a:t>main()</a:t>
            </a:r>
            <a:r>
              <a:rPr lang="zh-CN" altLang="en-US" kern="0" dirty="0"/>
              <a:t>前进行。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成员定义和特点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89051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837506"/>
            <a:ext cx="12198350" cy="57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kumimoji="1" lang="zh-CN" altLang="en-US" b="0" kern="0" dirty="0"/>
              <a:t>每一个类的成员函数都有一个隐藏定义的</a:t>
            </a:r>
            <a:r>
              <a:rPr kumimoji="1" lang="zh-CN" altLang="en-US" b="0" kern="0" dirty="0">
                <a:solidFill>
                  <a:srgbClr val="FF0000"/>
                </a:solidFill>
              </a:rPr>
              <a:t>常量指针</a:t>
            </a:r>
            <a:r>
              <a:rPr kumimoji="1" lang="zh-CN" altLang="en-US" b="0" kern="0" dirty="0"/>
              <a:t>，我们把它称为</a:t>
            </a:r>
            <a:r>
              <a:rPr kumimoji="1" lang="en-US" altLang="zh-CN" b="0" kern="0" dirty="0">
                <a:solidFill>
                  <a:srgbClr val="FF0000"/>
                </a:solidFill>
              </a:rPr>
              <a:t>this</a:t>
            </a:r>
            <a:r>
              <a:rPr kumimoji="1" lang="zh-CN" altLang="en-US" b="0" kern="0" dirty="0">
                <a:solidFill>
                  <a:srgbClr val="FF0000"/>
                </a:solidFill>
              </a:rPr>
              <a:t>指针</a:t>
            </a:r>
            <a:r>
              <a:rPr kumimoji="1" lang="zh-CN" altLang="en-US" b="0" kern="0" dirty="0"/>
              <a:t>。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zh-CN" b="0" kern="0" dirty="0"/>
              <a:t>this</a:t>
            </a:r>
            <a:r>
              <a:rPr kumimoji="1" lang="zh-CN" altLang="en-US" b="0" kern="0" dirty="0"/>
              <a:t>指针的</a:t>
            </a:r>
            <a:r>
              <a:rPr kumimoji="1" lang="zh-CN" altLang="en-US" b="0" kern="0" dirty="0">
                <a:solidFill>
                  <a:srgbClr val="FF0000"/>
                </a:solidFill>
              </a:rPr>
              <a:t>类型</a:t>
            </a:r>
            <a:r>
              <a:rPr kumimoji="1" lang="zh-CN" altLang="en-US" b="0" kern="0" dirty="0"/>
              <a:t>就是成员函数所属的</a:t>
            </a:r>
            <a:r>
              <a:rPr kumimoji="1" lang="zh-CN" altLang="en-US" b="0" kern="0" dirty="0">
                <a:solidFill>
                  <a:srgbClr val="FF0000"/>
                </a:solidFill>
              </a:rPr>
              <a:t>类的类型</a:t>
            </a:r>
            <a:r>
              <a:rPr kumimoji="1" lang="zh-CN" altLang="en-US" b="0" kern="0" dirty="0" smtClean="0"/>
              <a:t>。</a:t>
            </a:r>
            <a:r>
              <a:rPr lang="zh-CN" altLang="en-US" b="0" dirty="0"/>
              <a:t>它指向当前对象，通过它可以访问当前对象的所有成员。</a:t>
            </a:r>
            <a:endParaRPr kumimoji="1" lang="zh-CN" altLang="en-US" b="0" kern="0" dirty="0"/>
          </a:p>
          <a:p>
            <a:pPr>
              <a:lnSpc>
                <a:spcPct val="150000"/>
              </a:lnSpc>
              <a:defRPr/>
            </a:pPr>
            <a:r>
              <a:rPr kumimoji="1" lang="zh-CN" altLang="en-US" b="0" kern="0" dirty="0"/>
              <a:t>每当调用成员函数时，它被初始化为被调函数所在类的</a:t>
            </a:r>
            <a:r>
              <a:rPr kumimoji="1" lang="zh-CN" altLang="en-US" b="0" kern="0" dirty="0">
                <a:solidFill>
                  <a:srgbClr val="FF0000"/>
                </a:solidFill>
              </a:rPr>
              <a:t>对象的地址</a:t>
            </a:r>
            <a:r>
              <a:rPr kumimoji="1" lang="zh-CN" altLang="en-US" b="0" kern="0" dirty="0"/>
              <a:t>。也就是自动地将对象的指针传给它。不同的对象调用同一个成员函数时，编译器将根据成员函数的</a:t>
            </a:r>
            <a:r>
              <a:rPr kumimoji="1" lang="en-US" altLang="zh-CN" b="0" kern="0" dirty="0"/>
              <a:t>this</a:t>
            </a:r>
            <a:r>
              <a:rPr kumimoji="1" lang="zh-CN" altLang="en-US" b="0" kern="0" dirty="0"/>
              <a:t>指针所指向的对象来确定应该引用哪一个对象的数据成员。</a:t>
            </a:r>
          </a:p>
          <a:p>
            <a:pPr>
              <a:lnSpc>
                <a:spcPct val="150000"/>
              </a:lnSpc>
              <a:defRPr/>
            </a:pPr>
            <a:r>
              <a:rPr kumimoji="1" lang="zh-CN" altLang="en-US" b="0" kern="0" dirty="0"/>
              <a:t> 在通常情况下，</a:t>
            </a:r>
            <a:r>
              <a:rPr kumimoji="1" lang="en-US" altLang="zh-CN" b="0" kern="0" dirty="0"/>
              <a:t>this</a:t>
            </a:r>
            <a:r>
              <a:rPr kumimoji="1" lang="zh-CN" altLang="en-US" b="0" kern="0" dirty="0"/>
              <a:t>指针在系统中是</a:t>
            </a:r>
            <a:r>
              <a:rPr kumimoji="1" lang="zh-CN" altLang="en-US" b="0" kern="0" dirty="0">
                <a:solidFill>
                  <a:srgbClr val="FF0000"/>
                </a:solidFill>
              </a:rPr>
              <a:t>隐含地存在的</a:t>
            </a:r>
            <a:r>
              <a:rPr kumimoji="1" lang="zh-CN" altLang="en-US" b="0" kern="0" dirty="0"/>
              <a:t>。也可以将其</a:t>
            </a:r>
            <a:r>
              <a:rPr kumimoji="1" lang="zh-CN" altLang="en-US" b="0" kern="0" dirty="0">
                <a:solidFill>
                  <a:srgbClr val="FF0000"/>
                </a:solidFill>
              </a:rPr>
              <a:t>显式</a:t>
            </a:r>
            <a:r>
              <a:rPr kumimoji="1" lang="zh-CN" altLang="en-US" b="0" kern="0" dirty="0"/>
              <a:t>地表示出来</a:t>
            </a:r>
            <a:r>
              <a:rPr kumimoji="1" lang="zh-CN" altLang="en-US" b="0" kern="0" dirty="0" smtClean="0"/>
              <a:t>。</a:t>
            </a:r>
            <a:endParaRPr kumimoji="1" lang="en-US" altLang="zh-CN" b="0" kern="0" dirty="0" smtClean="0"/>
          </a:p>
          <a:p>
            <a:pPr marL="0" indent="0">
              <a:buNone/>
              <a:defRPr/>
            </a:pPr>
            <a:endParaRPr kumimoji="1" lang="zh-CN" altLang="en-US" sz="2400" kern="0" dirty="0"/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5182617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985838" y="398"/>
            <a:ext cx="3356991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 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自引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用指针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this</a:t>
            </a:r>
            <a:endParaRPr lang="zh-CN" altLang="en-US" sz="3200" b="1" dirty="0">
              <a:solidFill>
                <a:schemeClr val="bg1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31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8066" y="1063171"/>
            <a:ext cx="11890283" cy="495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1" b="0" kern="0" dirty="0"/>
              <a:t>初始化时不加该成员的访问权限控制符</a:t>
            </a:r>
            <a:r>
              <a:rPr lang="en-US" altLang="zh-CN" sz="2801" b="0" kern="0" dirty="0"/>
              <a:t>private</a:t>
            </a:r>
            <a:r>
              <a:rPr lang="zh-CN" altLang="en-US" sz="2801" b="0" kern="0" dirty="0"/>
              <a:t>，</a:t>
            </a:r>
            <a:r>
              <a:rPr lang="en-US" altLang="zh-CN" sz="2801" b="0" kern="0" dirty="0"/>
              <a:t>public</a:t>
            </a:r>
            <a:r>
              <a:rPr lang="zh-CN" altLang="en-US" sz="2801" b="0" kern="0" dirty="0"/>
              <a:t>等。</a:t>
            </a:r>
          </a:p>
          <a:p>
            <a:pPr>
              <a:defRPr/>
            </a:pPr>
            <a:r>
              <a:rPr lang="zh-CN" altLang="en-US" sz="2801" b="0" kern="0" dirty="0"/>
              <a:t>初始化时使用作用域运算符来标明它所属的类，因此，静态数据成员是</a:t>
            </a:r>
            <a:r>
              <a:rPr lang="zh-CN" altLang="en-US" sz="2801" b="0" kern="0" dirty="0">
                <a:solidFill>
                  <a:schemeClr val="bg2"/>
                </a:solidFill>
              </a:rPr>
              <a:t>类的成员</a:t>
            </a:r>
            <a:r>
              <a:rPr lang="zh-CN" altLang="en-US" sz="2801" b="0" kern="0" dirty="0"/>
              <a:t>，而不是对象的成员。</a:t>
            </a:r>
            <a:endParaRPr lang="en-US" altLang="zh-CN" sz="2801" b="0" kern="0" dirty="0"/>
          </a:p>
          <a:p>
            <a:pPr>
              <a:defRPr/>
            </a:pPr>
            <a:r>
              <a:rPr lang="zh-CN" altLang="en-US" sz="2801" b="0" dirty="0"/>
              <a:t>引用静态数据成员时，采用如下格式：</a:t>
            </a:r>
          </a:p>
          <a:p>
            <a:pPr marL="0" indent="0">
              <a:buNone/>
              <a:defRPr/>
            </a:pPr>
            <a:r>
              <a:rPr lang="en-US" altLang="zh-CN" sz="2801" b="0" dirty="0" smtClean="0"/>
              <a:t> 		</a:t>
            </a:r>
            <a:r>
              <a:rPr lang="en-US" altLang="zh-CN" sz="2801" b="0" dirty="0" smtClean="0">
                <a:solidFill>
                  <a:schemeClr val="bg2"/>
                </a:solidFill>
              </a:rPr>
              <a:t>&lt;</a:t>
            </a:r>
            <a:r>
              <a:rPr lang="zh-CN" altLang="en-US" sz="2801" b="0" dirty="0">
                <a:solidFill>
                  <a:schemeClr val="bg2"/>
                </a:solidFill>
              </a:rPr>
              <a:t>类名</a:t>
            </a:r>
            <a:r>
              <a:rPr lang="en-US" altLang="zh-CN" sz="2801" b="0" dirty="0">
                <a:solidFill>
                  <a:schemeClr val="bg2"/>
                </a:solidFill>
              </a:rPr>
              <a:t>&gt;∷〈</a:t>
            </a:r>
            <a:r>
              <a:rPr lang="zh-CN" altLang="en-US" sz="2801" b="0" dirty="0">
                <a:solidFill>
                  <a:schemeClr val="bg2"/>
                </a:solidFill>
              </a:rPr>
              <a:t>静态成员名</a:t>
            </a:r>
            <a:r>
              <a:rPr lang="en-US" altLang="zh-CN" sz="2801" b="0" dirty="0">
                <a:solidFill>
                  <a:schemeClr val="bg2"/>
                </a:solidFill>
              </a:rPr>
              <a:t>&gt;</a:t>
            </a:r>
          </a:p>
          <a:p>
            <a:pPr>
              <a:defRPr/>
            </a:pPr>
            <a:r>
              <a:rPr lang="zh-CN" altLang="en-US" sz="2801" b="0" dirty="0"/>
              <a:t>如果静态数据成员的访问权限允许的话（即</a:t>
            </a:r>
            <a:r>
              <a:rPr lang="en-US" altLang="zh-CN" sz="2801" b="0" dirty="0"/>
              <a:t>public</a:t>
            </a:r>
            <a:r>
              <a:rPr lang="zh-CN" altLang="en-US" sz="2801" b="0" dirty="0"/>
              <a:t>的成员），可在程序中，按上述格式来引用静态数据成员。 </a:t>
            </a:r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成员定义和特点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95212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ChangeArrowheads="1"/>
          </p:cNvSpPr>
          <p:nvPr/>
        </p:nvSpPr>
        <p:spPr bwMode="auto">
          <a:xfrm>
            <a:off x="710496" y="621482"/>
            <a:ext cx="9566359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dirty="0"/>
              <a:t>#include&lt;</a:t>
            </a:r>
            <a:r>
              <a:rPr kumimoji="1" lang="en-US" altLang="zh-CN" dirty="0" err="1"/>
              <a:t>iostream.h</a:t>
            </a:r>
            <a:r>
              <a:rPr kumimoji="1" lang="en-US" altLang="zh-CN" dirty="0"/>
              <a:t>&gt;</a:t>
            </a:r>
          </a:p>
          <a:p>
            <a:pPr algn="just"/>
            <a:r>
              <a:rPr kumimoji="1" lang="en-US" altLang="zh-CN" dirty="0"/>
              <a:t>#include&lt;</a:t>
            </a:r>
            <a:r>
              <a:rPr kumimoji="1" lang="en-US" altLang="zh-CN" dirty="0" err="1"/>
              <a:t>string.h</a:t>
            </a:r>
            <a:r>
              <a:rPr kumimoji="1" lang="en-US" altLang="zh-CN" dirty="0"/>
              <a:t>&gt;</a:t>
            </a:r>
          </a:p>
          <a:p>
            <a:pPr algn="just"/>
            <a:r>
              <a:rPr kumimoji="1" lang="en-US" altLang="zh-CN" dirty="0"/>
              <a:t>class Student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{</a:t>
            </a:r>
            <a:endParaRPr kumimoji="1" lang="en-US" altLang="zh-CN" dirty="0"/>
          </a:p>
          <a:p>
            <a:pPr algn="just"/>
            <a:r>
              <a:rPr kumimoji="1" lang="en-US" altLang="zh-CN" dirty="0"/>
              <a:t>    public:</a:t>
            </a:r>
          </a:p>
          <a:p>
            <a:pPr algn="just"/>
            <a:r>
              <a:rPr kumimoji="1" lang="en-US" altLang="zh-CN" dirty="0"/>
              <a:t>        Student(char *name1,char *stu_no1,float score1); </a:t>
            </a:r>
          </a:p>
          <a:p>
            <a:pPr algn="just"/>
            <a:r>
              <a:rPr kumimoji="1" lang="en-US" altLang="zh-CN" dirty="0"/>
              <a:t>        ~Student();                                      </a:t>
            </a:r>
          </a:p>
          <a:p>
            <a:pPr algn="just"/>
            <a:r>
              <a:rPr kumimoji="1" lang="en-US" altLang="zh-CN" dirty="0"/>
              <a:t>        void show();          // </a:t>
            </a:r>
            <a:r>
              <a:rPr kumimoji="1" lang="zh-CN" altLang="en-US" dirty="0"/>
              <a:t>输出姓名、学号和成绩</a:t>
            </a:r>
          </a:p>
          <a:p>
            <a:pPr algn="just"/>
            <a:r>
              <a:rPr kumimoji="1" lang="zh-CN" altLang="en-US" dirty="0"/>
              <a:t>        </a:t>
            </a:r>
            <a:r>
              <a:rPr kumimoji="1" lang="en-US" altLang="zh-CN" dirty="0"/>
              <a:t>void </a:t>
            </a:r>
            <a:r>
              <a:rPr kumimoji="1" lang="en-US" altLang="zh-CN" dirty="0" err="1"/>
              <a:t>show_count_sum_ave</a:t>
            </a:r>
            <a:r>
              <a:rPr kumimoji="1" lang="en-US" altLang="zh-CN" dirty="0"/>
              <a:t>();   // </a:t>
            </a:r>
            <a:r>
              <a:rPr kumimoji="1" lang="zh-CN" altLang="en-US" dirty="0"/>
              <a:t>输出学生人数 </a:t>
            </a:r>
          </a:p>
          <a:p>
            <a:pPr algn="just"/>
            <a:r>
              <a:rPr kumimoji="1" lang="en-US" altLang="zh-CN" dirty="0"/>
              <a:t>private:	 </a:t>
            </a:r>
          </a:p>
          <a:p>
            <a:pPr algn="just"/>
            <a:r>
              <a:rPr kumimoji="1" lang="en-US" altLang="zh-CN" dirty="0"/>
              <a:t>        char *name;            // </a:t>
            </a:r>
            <a:r>
              <a:rPr kumimoji="1" lang="zh-CN" altLang="en-US" dirty="0"/>
              <a:t>学生姓名</a:t>
            </a:r>
          </a:p>
          <a:p>
            <a:pPr algn="just"/>
            <a:r>
              <a:rPr kumimoji="1" lang="zh-CN" altLang="en-US" dirty="0"/>
              <a:t>        </a:t>
            </a:r>
            <a:r>
              <a:rPr kumimoji="1" lang="en-US" altLang="zh-CN" dirty="0"/>
              <a:t>char *</a:t>
            </a:r>
            <a:r>
              <a:rPr kumimoji="1" lang="en-US" altLang="zh-CN" dirty="0" err="1"/>
              <a:t>stu_no</a:t>
            </a:r>
            <a:r>
              <a:rPr kumimoji="1" lang="en-US" altLang="zh-CN" dirty="0"/>
              <a:t>;          // </a:t>
            </a:r>
            <a:r>
              <a:rPr kumimoji="1" lang="zh-CN" altLang="en-US" dirty="0"/>
              <a:t>学生学号</a:t>
            </a:r>
          </a:p>
          <a:p>
            <a:pPr algn="just"/>
            <a:r>
              <a:rPr kumimoji="1" lang="zh-CN" altLang="en-US" dirty="0"/>
              <a:t>        </a:t>
            </a:r>
            <a:r>
              <a:rPr kumimoji="1" lang="en-US" altLang="zh-CN" dirty="0"/>
              <a:t>float score;              // </a:t>
            </a:r>
            <a:r>
              <a:rPr kumimoji="1" lang="zh-CN" altLang="en-US" dirty="0"/>
              <a:t>学生成绩</a:t>
            </a:r>
          </a:p>
          <a:p>
            <a:pPr algn="just"/>
            <a:r>
              <a:rPr kumimoji="1" lang="zh-CN" altLang="en-US" dirty="0">
                <a:solidFill>
                  <a:srgbClr val="D60093"/>
                </a:solidFill>
              </a:rPr>
              <a:t>        </a:t>
            </a:r>
            <a:r>
              <a:rPr kumimoji="1" lang="en-US" altLang="zh-CN" dirty="0">
                <a:solidFill>
                  <a:srgbClr val="D60093"/>
                </a:solidFill>
              </a:rPr>
              <a:t>static </a:t>
            </a:r>
            <a:r>
              <a:rPr kumimoji="1" lang="en-US" altLang="zh-CN" dirty="0" err="1">
                <a:solidFill>
                  <a:srgbClr val="D60093"/>
                </a:solidFill>
              </a:rPr>
              <a:t>int</a:t>
            </a:r>
            <a:r>
              <a:rPr kumimoji="1" lang="en-US" altLang="zh-CN" dirty="0">
                <a:solidFill>
                  <a:srgbClr val="D60093"/>
                </a:solidFill>
              </a:rPr>
              <a:t> count;</a:t>
            </a:r>
            <a:r>
              <a:rPr kumimoji="1" lang="en-US" altLang="zh-CN" dirty="0"/>
              <a:t>      // </a:t>
            </a:r>
            <a:r>
              <a:rPr kumimoji="1" lang="zh-CN" altLang="en-US" dirty="0"/>
              <a:t>静态数据成员</a:t>
            </a:r>
            <a:r>
              <a:rPr kumimoji="1" lang="en-US" altLang="zh-CN" dirty="0"/>
              <a:t>,</a:t>
            </a:r>
            <a:r>
              <a:rPr kumimoji="1" lang="zh-CN" altLang="en-US" dirty="0"/>
              <a:t>统计学生人数 </a:t>
            </a:r>
          </a:p>
          <a:p>
            <a:pPr algn="just"/>
            <a:r>
              <a:rPr kumimoji="1" lang="zh-CN" altLang="en-US" dirty="0">
                <a:solidFill>
                  <a:srgbClr val="D60093"/>
                </a:solidFill>
              </a:rPr>
              <a:t>        </a:t>
            </a:r>
            <a:r>
              <a:rPr kumimoji="1" lang="en-US" altLang="zh-CN" dirty="0">
                <a:solidFill>
                  <a:srgbClr val="D60093"/>
                </a:solidFill>
              </a:rPr>
              <a:t>static float sum;</a:t>
            </a:r>
            <a:r>
              <a:rPr kumimoji="1" lang="en-US" altLang="zh-CN" dirty="0"/>
              <a:t>     // </a:t>
            </a:r>
            <a:r>
              <a:rPr kumimoji="1" lang="zh-CN" altLang="en-US" dirty="0"/>
              <a:t>静态数据成员</a:t>
            </a:r>
            <a:r>
              <a:rPr kumimoji="1" lang="en-US" altLang="zh-CN" dirty="0"/>
              <a:t>,</a:t>
            </a:r>
            <a:r>
              <a:rPr kumimoji="1" lang="zh-CN" altLang="en-US" dirty="0"/>
              <a:t>统计总成绩  </a:t>
            </a:r>
          </a:p>
          <a:p>
            <a:pPr algn="just"/>
            <a:r>
              <a:rPr kumimoji="1" lang="zh-CN" altLang="en-US" dirty="0">
                <a:solidFill>
                  <a:srgbClr val="D60093"/>
                </a:solidFill>
              </a:rPr>
              <a:t>        </a:t>
            </a:r>
            <a:r>
              <a:rPr kumimoji="1" lang="en-US" altLang="zh-CN" dirty="0">
                <a:solidFill>
                  <a:srgbClr val="D60093"/>
                </a:solidFill>
              </a:rPr>
              <a:t>static float </a:t>
            </a:r>
            <a:r>
              <a:rPr kumimoji="1" lang="en-US" altLang="zh-CN" dirty="0" err="1">
                <a:solidFill>
                  <a:srgbClr val="D60093"/>
                </a:solidFill>
              </a:rPr>
              <a:t>ave</a:t>
            </a:r>
            <a:r>
              <a:rPr kumimoji="1" lang="en-US" altLang="zh-CN" dirty="0">
                <a:solidFill>
                  <a:srgbClr val="D60093"/>
                </a:solidFill>
              </a:rPr>
              <a:t>;</a:t>
            </a:r>
            <a:r>
              <a:rPr kumimoji="1" lang="en-US" altLang="zh-CN" dirty="0"/>
              <a:t>      // </a:t>
            </a:r>
            <a:r>
              <a:rPr kumimoji="1" lang="zh-CN" altLang="en-US" dirty="0"/>
              <a:t>静态数据成员</a:t>
            </a:r>
            <a:r>
              <a:rPr kumimoji="1" lang="en-US" altLang="zh-CN" dirty="0"/>
              <a:t>,</a:t>
            </a:r>
            <a:r>
              <a:rPr kumimoji="1" lang="zh-CN" altLang="en-US" dirty="0"/>
              <a:t>统计平均成绩</a:t>
            </a:r>
          </a:p>
          <a:p>
            <a:pPr algn="just"/>
            <a:r>
              <a:rPr kumimoji="1" lang="en-US" altLang="zh-CN" dirty="0"/>
              <a:t>};</a:t>
            </a:r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4.16 .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成员的使用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49450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1777000" y="621482"/>
            <a:ext cx="8644351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5334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/>
              <a:t>Student::Student(char *name1,char *stu_no1,float score1 )</a:t>
            </a:r>
          </a:p>
          <a:p>
            <a:r>
              <a:rPr kumimoji="1" lang="en-US" altLang="zh-CN" dirty="0"/>
              <a:t>{  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name=new </a:t>
            </a:r>
            <a:r>
              <a:rPr kumimoji="1" lang="en-US" altLang="zh-CN" dirty="0"/>
              <a:t>char[</a:t>
            </a:r>
            <a:r>
              <a:rPr kumimoji="1" lang="en-US" altLang="zh-CN" dirty="0" err="1"/>
              <a:t>strlen</a:t>
            </a:r>
            <a:r>
              <a:rPr kumimoji="1" lang="en-US" altLang="zh-CN" dirty="0"/>
              <a:t>(name1)+1]; </a:t>
            </a:r>
          </a:p>
          <a:p>
            <a:r>
              <a:rPr kumimoji="1" lang="en-US" altLang="zh-CN" dirty="0"/>
              <a:t>   </a:t>
            </a:r>
            <a:r>
              <a:rPr kumimoji="1" lang="en-US" altLang="zh-CN" dirty="0" smtClean="0"/>
              <a:t>  </a:t>
            </a:r>
            <a:r>
              <a:rPr kumimoji="1" lang="en-US" altLang="zh-CN" dirty="0" err="1" smtClean="0"/>
              <a:t>strcpy</a:t>
            </a:r>
            <a:r>
              <a:rPr kumimoji="1" lang="en-US" altLang="zh-CN" dirty="0" smtClean="0"/>
              <a:t>(name,name1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stu_no</a:t>
            </a:r>
            <a:r>
              <a:rPr kumimoji="1" lang="en-US" altLang="zh-CN" dirty="0" smtClean="0"/>
              <a:t>=new </a:t>
            </a:r>
            <a:r>
              <a:rPr kumimoji="1" lang="en-US" altLang="zh-CN" dirty="0"/>
              <a:t>char[</a:t>
            </a:r>
            <a:r>
              <a:rPr kumimoji="1" lang="en-US" altLang="zh-CN" dirty="0" err="1"/>
              <a:t>strlen</a:t>
            </a:r>
            <a:r>
              <a:rPr kumimoji="1" lang="en-US" altLang="zh-CN" dirty="0"/>
              <a:t>(stu_no1)+1]; 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strcpy</a:t>
            </a:r>
            <a:r>
              <a:rPr kumimoji="1" lang="en-US" altLang="zh-CN" dirty="0" smtClean="0"/>
              <a:t>(stu_no,stu_no1</a:t>
            </a:r>
            <a:r>
              <a:rPr kumimoji="1" lang="en-US" altLang="zh-CN" dirty="0"/>
              <a:t>);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smtClean="0"/>
              <a:t> score=score1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>
                <a:solidFill>
                  <a:srgbClr val="D60093"/>
                </a:solidFill>
              </a:rPr>
              <a:t>    </a:t>
            </a:r>
            <a:r>
              <a:rPr kumimoji="1" lang="en-US" altLang="zh-CN" dirty="0" smtClean="0">
                <a:solidFill>
                  <a:srgbClr val="D60093"/>
                </a:solidFill>
              </a:rPr>
              <a:t> ++</a:t>
            </a:r>
            <a:r>
              <a:rPr kumimoji="1" lang="en-US" altLang="zh-CN" dirty="0">
                <a:solidFill>
                  <a:srgbClr val="D60093"/>
                </a:solidFill>
              </a:rPr>
              <a:t>count;</a:t>
            </a:r>
            <a:r>
              <a:rPr kumimoji="1" lang="en-US" altLang="zh-CN" dirty="0"/>
              <a:t>                        // </a:t>
            </a:r>
            <a:r>
              <a:rPr kumimoji="1" lang="zh-CN" altLang="en-US" dirty="0"/>
              <a:t>累加学生人数</a:t>
            </a:r>
          </a:p>
          <a:p>
            <a:r>
              <a:rPr kumimoji="1" lang="zh-CN" altLang="en-US" dirty="0">
                <a:solidFill>
                  <a:srgbClr val="D60093"/>
                </a:solidFill>
              </a:rPr>
              <a:t>    </a:t>
            </a:r>
            <a:r>
              <a:rPr kumimoji="1" lang="zh-CN" altLang="en-US" dirty="0" smtClean="0">
                <a:solidFill>
                  <a:srgbClr val="D60093"/>
                </a:solidFill>
              </a:rPr>
              <a:t> </a:t>
            </a:r>
            <a:r>
              <a:rPr kumimoji="1" lang="en-US" altLang="zh-CN" dirty="0" smtClean="0">
                <a:solidFill>
                  <a:srgbClr val="D60093"/>
                </a:solidFill>
              </a:rPr>
              <a:t>sum=</a:t>
            </a:r>
            <a:r>
              <a:rPr kumimoji="1" lang="en-US" altLang="zh-CN" dirty="0" err="1" smtClean="0">
                <a:solidFill>
                  <a:srgbClr val="D60093"/>
                </a:solidFill>
              </a:rPr>
              <a:t>sum+score</a:t>
            </a:r>
            <a:r>
              <a:rPr kumimoji="1" lang="en-US" altLang="zh-CN" dirty="0">
                <a:solidFill>
                  <a:srgbClr val="D60093"/>
                </a:solidFill>
              </a:rPr>
              <a:t>;</a:t>
            </a:r>
            <a:r>
              <a:rPr kumimoji="1" lang="en-US" altLang="zh-CN" dirty="0"/>
              <a:t>           // </a:t>
            </a:r>
            <a:r>
              <a:rPr kumimoji="1" lang="zh-CN" altLang="en-US" dirty="0"/>
              <a:t>累加总成绩 </a:t>
            </a:r>
          </a:p>
          <a:p>
            <a:r>
              <a:rPr kumimoji="1" lang="zh-CN" altLang="en-US" dirty="0">
                <a:solidFill>
                  <a:srgbClr val="D60093"/>
                </a:solidFill>
              </a:rPr>
              <a:t>    </a:t>
            </a:r>
            <a:r>
              <a:rPr kumimoji="1" lang="zh-CN" altLang="en-US" dirty="0" smtClean="0">
                <a:solidFill>
                  <a:srgbClr val="D60093"/>
                </a:solidFill>
              </a:rPr>
              <a:t> </a:t>
            </a:r>
            <a:r>
              <a:rPr kumimoji="1" lang="en-US" altLang="zh-CN" dirty="0" err="1" smtClean="0">
                <a:solidFill>
                  <a:srgbClr val="D60093"/>
                </a:solidFill>
              </a:rPr>
              <a:t>ave</a:t>
            </a:r>
            <a:r>
              <a:rPr kumimoji="1" lang="en-US" altLang="zh-CN" dirty="0" smtClean="0">
                <a:solidFill>
                  <a:srgbClr val="D60093"/>
                </a:solidFill>
              </a:rPr>
              <a:t>=sum/count</a:t>
            </a:r>
            <a:r>
              <a:rPr kumimoji="1" lang="en-US" altLang="zh-CN" dirty="0">
                <a:solidFill>
                  <a:srgbClr val="D60093"/>
                </a:solidFill>
              </a:rPr>
              <a:t>;</a:t>
            </a:r>
            <a:r>
              <a:rPr kumimoji="1" lang="en-US" altLang="zh-CN" dirty="0"/>
              <a:t>             // </a:t>
            </a:r>
            <a:r>
              <a:rPr kumimoji="1" lang="zh-CN" altLang="en-US" dirty="0"/>
              <a:t>计算平均成绩</a:t>
            </a:r>
          </a:p>
          <a:p>
            <a:r>
              <a:rPr kumimoji="1" lang="en-US" altLang="zh-CN" dirty="0"/>
              <a:t>} </a:t>
            </a:r>
          </a:p>
          <a:p>
            <a:r>
              <a:rPr kumimoji="1" lang="en-US" altLang="zh-CN" dirty="0"/>
              <a:t>Student::~Student</a:t>
            </a:r>
            <a:r>
              <a:rPr kumimoji="1" lang="en-US" altLang="zh-CN" dirty="0" smtClean="0"/>
              <a:t>(){   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delete </a:t>
            </a:r>
            <a:r>
              <a:rPr kumimoji="1" lang="en-US" altLang="zh-CN" dirty="0"/>
              <a:t>[]name; </a:t>
            </a:r>
          </a:p>
          <a:p>
            <a:r>
              <a:rPr kumimoji="1" lang="en-US" altLang="zh-CN" dirty="0"/>
              <a:t>     delete []</a:t>
            </a:r>
            <a:r>
              <a:rPr kumimoji="1" lang="en-US" altLang="zh-CN" dirty="0" err="1"/>
              <a:t>stu_no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>
                <a:solidFill>
                  <a:srgbClr val="D60093"/>
                </a:solidFill>
              </a:rPr>
              <a:t>     --count;</a:t>
            </a:r>
          </a:p>
          <a:p>
            <a:r>
              <a:rPr kumimoji="1" lang="en-US" altLang="zh-CN" dirty="0">
                <a:solidFill>
                  <a:srgbClr val="D60093"/>
                </a:solidFill>
              </a:rPr>
              <a:t>     sum=sum-score; </a:t>
            </a:r>
          </a:p>
          <a:p>
            <a:r>
              <a:rPr kumimoji="1" lang="en-US" altLang="zh-CN" dirty="0"/>
              <a:t>}  </a:t>
            </a:r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4.16 .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成员的使用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8232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ChangeArrowheads="1"/>
          </p:cNvSpPr>
          <p:nvPr/>
        </p:nvSpPr>
        <p:spPr bwMode="auto">
          <a:xfrm>
            <a:off x="1634679" y="837506"/>
            <a:ext cx="842681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dirty="0"/>
              <a:t>void Student::show()</a:t>
            </a:r>
          </a:p>
          <a:p>
            <a:pPr algn="just"/>
            <a:r>
              <a:rPr kumimoji="1" lang="en-US" altLang="zh-CN" dirty="0"/>
              <a:t>{   </a:t>
            </a:r>
            <a:endParaRPr kumimoji="1" lang="en-US" altLang="zh-CN" dirty="0" smtClean="0"/>
          </a:p>
          <a:p>
            <a:pPr algn="just"/>
            <a:r>
              <a:rPr kumimoji="1" lang="en-US" altLang="zh-CN" dirty="0"/>
              <a:t>	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&lt;&lt;"\n name: "&lt;&lt;name;</a:t>
            </a:r>
          </a:p>
          <a:p>
            <a:pPr algn="just"/>
            <a:r>
              <a:rPr kumimoji="1" lang="en-US" altLang="zh-CN" dirty="0"/>
              <a:t>     </a:t>
            </a:r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&lt;&lt;"\n </a:t>
            </a:r>
            <a:r>
              <a:rPr kumimoji="1" lang="en-US" altLang="zh-CN" dirty="0" err="1"/>
              <a:t>stu_no</a:t>
            </a:r>
            <a:r>
              <a:rPr kumimoji="1" lang="en-US" altLang="zh-CN" dirty="0"/>
              <a:t>: "&lt;&lt;</a:t>
            </a:r>
            <a:r>
              <a:rPr kumimoji="1" lang="en-US" altLang="zh-CN" dirty="0" err="1"/>
              <a:t>stu_no</a:t>
            </a:r>
            <a:r>
              <a:rPr kumimoji="1" lang="en-US" altLang="zh-CN" dirty="0"/>
              <a:t>;</a:t>
            </a:r>
          </a:p>
          <a:p>
            <a:pPr algn="just"/>
            <a:r>
              <a:rPr kumimoji="1" lang="en-US" altLang="zh-CN" dirty="0"/>
              <a:t>     </a:t>
            </a:r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&lt;&lt;"\n score: "&lt;&lt;score; }</a:t>
            </a:r>
          </a:p>
          <a:p>
            <a:pPr algn="just"/>
            <a:r>
              <a:rPr kumimoji="1" lang="en-US" altLang="zh-CN" dirty="0">
                <a:solidFill>
                  <a:srgbClr val="D60093"/>
                </a:solidFill>
              </a:rPr>
              <a:t>void Student::</a:t>
            </a:r>
            <a:r>
              <a:rPr kumimoji="1" lang="en-US" altLang="zh-CN" dirty="0" err="1">
                <a:solidFill>
                  <a:srgbClr val="D60093"/>
                </a:solidFill>
              </a:rPr>
              <a:t>show_count_sum_ave</a:t>
            </a:r>
            <a:r>
              <a:rPr kumimoji="1" lang="en-US" altLang="zh-CN" dirty="0">
                <a:solidFill>
                  <a:srgbClr val="D60093"/>
                </a:solidFill>
              </a:rPr>
              <a:t>()</a:t>
            </a:r>
          </a:p>
          <a:p>
            <a:pPr algn="just"/>
            <a:r>
              <a:rPr kumimoji="1" lang="en-US" altLang="zh-CN" dirty="0"/>
              <a:t>{</a:t>
            </a:r>
          </a:p>
          <a:p>
            <a:pPr algn="just"/>
            <a:r>
              <a:rPr kumimoji="1" lang="en-US" altLang="zh-CN" dirty="0"/>
              <a:t>     </a:t>
            </a:r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&lt;&lt;"\n count: "&lt;&lt;count;   // </a:t>
            </a:r>
            <a:r>
              <a:rPr kumimoji="1" lang="zh-CN" altLang="en-US" dirty="0"/>
              <a:t>输出静态数据成员</a:t>
            </a:r>
            <a:r>
              <a:rPr kumimoji="1" lang="en-US" altLang="zh-CN" dirty="0"/>
              <a:t>count</a:t>
            </a:r>
          </a:p>
          <a:p>
            <a:pPr algn="just"/>
            <a:r>
              <a:rPr kumimoji="1" lang="en-US" altLang="zh-CN" dirty="0"/>
              <a:t>     </a:t>
            </a:r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&lt;&lt;"\n sum: "&lt;&lt;sum;       // </a:t>
            </a:r>
            <a:r>
              <a:rPr kumimoji="1" lang="zh-CN" altLang="en-US" dirty="0"/>
              <a:t>输出静态数据成员</a:t>
            </a:r>
            <a:r>
              <a:rPr kumimoji="1" lang="en-US" altLang="zh-CN" dirty="0"/>
              <a:t>sum</a:t>
            </a:r>
          </a:p>
          <a:p>
            <a:pPr algn="just"/>
            <a:r>
              <a:rPr kumimoji="1" lang="en-US" altLang="zh-CN" dirty="0"/>
              <a:t>     </a:t>
            </a:r>
            <a:r>
              <a:rPr kumimoji="1" lang="en-US" altLang="zh-CN" dirty="0" smtClean="0"/>
              <a:t>	</a:t>
            </a:r>
            <a:r>
              <a:rPr kumimoji="1" lang="en-US" altLang="zh-CN" dirty="0" err="1" smtClean="0"/>
              <a:t>cout</a:t>
            </a:r>
            <a:r>
              <a:rPr kumimoji="1" lang="en-US" altLang="zh-CN" dirty="0"/>
              <a:t>&lt;&lt;"\n </a:t>
            </a:r>
            <a:r>
              <a:rPr kumimoji="1" lang="en-US" altLang="zh-CN" dirty="0" err="1"/>
              <a:t>ave</a:t>
            </a:r>
            <a:r>
              <a:rPr kumimoji="1" lang="en-US" altLang="zh-CN" dirty="0"/>
              <a:t>: "&lt;&lt;</a:t>
            </a:r>
            <a:r>
              <a:rPr kumimoji="1" lang="en-US" altLang="zh-CN" dirty="0" err="1"/>
              <a:t>ave</a:t>
            </a:r>
            <a:r>
              <a:rPr kumimoji="1" lang="en-US" altLang="zh-CN" dirty="0"/>
              <a:t>;         // </a:t>
            </a:r>
            <a:r>
              <a:rPr kumimoji="1" lang="zh-CN" altLang="en-US" dirty="0"/>
              <a:t>输出静态数据成员</a:t>
            </a:r>
            <a:r>
              <a:rPr kumimoji="1" lang="en-US" altLang="zh-CN" dirty="0" err="1"/>
              <a:t>ave</a:t>
            </a:r>
            <a:endParaRPr kumimoji="1" lang="en-US" altLang="zh-CN" dirty="0"/>
          </a:p>
          <a:p>
            <a:pPr algn="just"/>
            <a:r>
              <a:rPr kumimoji="1" lang="en-US" altLang="zh-CN" dirty="0"/>
              <a:t>}</a:t>
            </a:r>
          </a:p>
          <a:p>
            <a:pPr algn="just"/>
            <a:r>
              <a:rPr kumimoji="1" lang="en-US" altLang="zh-CN" dirty="0" err="1">
                <a:solidFill>
                  <a:srgbClr val="D60093"/>
                </a:solidFill>
              </a:rPr>
              <a:t>int</a:t>
            </a:r>
            <a:r>
              <a:rPr kumimoji="1" lang="en-US" altLang="zh-CN" dirty="0">
                <a:solidFill>
                  <a:srgbClr val="D60093"/>
                </a:solidFill>
              </a:rPr>
              <a:t> Student::count=0;</a:t>
            </a:r>
            <a:r>
              <a:rPr kumimoji="1" lang="en-US" altLang="zh-CN" dirty="0"/>
              <a:t>                    // </a:t>
            </a:r>
            <a:r>
              <a:rPr kumimoji="1" lang="zh-CN" altLang="en-US" dirty="0"/>
              <a:t>静态数员</a:t>
            </a:r>
            <a:r>
              <a:rPr kumimoji="1" lang="en-US" altLang="zh-CN" dirty="0"/>
              <a:t>count</a:t>
            </a:r>
            <a:r>
              <a:rPr kumimoji="1" lang="zh-CN" altLang="en-US" dirty="0">
                <a:solidFill>
                  <a:srgbClr val="FF0000"/>
                </a:solidFill>
              </a:rPr>
              <a:t>初始化</a:t>
            </a:r>
          </a:p>
          <a:p>
            <a:pPr algn="just"/>
            <a:r>
              <a:rPr kumimoji="1" lang="en-US" altLang="zh-CN" dirty="0">
                <a:solidFill>
                  <a:srgbClr val="D60093"/>
                </a:solidFill>
              </a:rPr>
              <a:t>float Student::sum=0.0;</a:t>
            </a:r>
            <a:r>
              <a:rPr kumimoji="1" lang="en-US" altLang="zh-CN" dirty="0"/>
              <a:t>                // </a:t>
            </a:r>
            <a:r>
              <a:rPr kumimoji="1" lang="zh-CN" altLang="en-US" dirty="0"/>
              <a:t>静态数员</a:t>
            </a:r>
            <a:r>
              <a:rPr kumimoji="1" lang="en-US" altLang="zh-CN" dirty="0"/>
              <a:t>sum</a:t>
            </a:r>
            <a:r>
              <a:rPr kumimoji="1" lang="zh-CN" altLang="en-US" dirty="0">
                <a:solidFill>
                  <a:srgbClr val="FF0000"/>
                </a:solidFill>
              </a:rPr>
              <a:t>初始化</a:t>
            </a:r>
          </a:p>
          <a:p>
            <a:pPr algn="just"/>
            <a:r>
              <a:rPr kumimoji="1" lang="en-US" altLang="zh-CN" dirty="0">
                <a:solidFill>
                  <a:srgbClr val="D60093"/>
                </a:solidFill>
              </a:rPr>
              <a:t>float Student::</a:t>
            </a:r>
            <a:r>
              <a:rPr kumimoji="1" lang="en-US" altLang="zh-CN" dirty="0" err="1">
                <a:solidFill>
                  <a:srgbClr val="D60093"/>
                </a:solidFill>
              </a:rPr>
              <a:t>ave</a:t>
            </a:r>
            <a:r>
              <a:rPr kumimoji="1" lang="en-US" altLang="zh-CN" dirty="0">
                <a:solidFill>
                  <a:srgbClr val="D60093"/>
                </a:solidFill>
              </a:rPr>
              <a:t>=0.0;</a:t>
            </a:r>
            <a:r>
              <a:rPr kumimoji="1" lang="en-US" altLang="zh-CN" dirty="0"/>
              <a:t>                 // </a:t>
            </a:r>
            <a:r>
              <a:rPr kumimoji="1" lang="zh-CN" altLang="en-US" dirty="0"/>
              <a:t>静态数员</a:t>
            </a:r>
            <a:r>
              <a:rPr kumimoji="1" lang="en-US" altLang="zh-CN" dirty="0" err="1"/>
              <a:t>ave</a:t>
            </a:r>
            <a:r>
              <a:rPr kumimoji="1" lang="zh-CN" altLang="en-US" dirty="0">
                <a:solidFill>
                  <a:srgbClr val="FF0000"/>
                </a:solidFill>
              </a:rPr>
              <a:t>初始化</a:t>
            </a:r>
          </a:p>
          <a:p>
            <a:endParaRPr kumimoji="1" lang="en-US" altLang="zh-CN" dirty="0"/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4.16 .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成员的使用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530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1215207" y="909514"/>
            <a:ext cx="8355359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dirty="0"/>
              <a:t>void main()</a:t>
            </a:r>
          </a:p>
          <a:p>
            <a:pPr algn="just"/>
            <a:r>
              <a:rPr kumimoji="1" lang="en-US" altLang="zh-CN" dirty="0"/>
              <a:t>{ </a:t>
            </a:r>
          </a:p>
          <a:p>
            <a:pPr algn="just"/>
            <a:r>
              <a:rPr kumimoji="1" lang="en-US" altLang="zh-CN" dirty="0"/>
              <a:t>    Student stu1("Liming","990201",90); </a:t>
            </a:r>
          </a:p>
          <a:p>
            <a:pPr algn="just"/>
            <a:r>
              <a:rPr kumimoji="1" lang="en-US" altLang="zh-CN" dirty="0"/>
              <a:t>    stu1.show();      </a:t>
            </a:r>
          </a:p>
          <a:p>
            <a:pPr algn="just"/>
            <a:r>
              <a:rPr kumimoji="1" lang="en-US" altLang="zh-CN" dirty="0"/>
              <a:t>    </a:t>
            </a:r>
            <a:r>
              <a:rPr kumimoji="1" lang="en-US" altLang="zh-CN" dirty="0">
                <a:solidFill>
                  <a:srgbClr val="D60093"/>
                </a:solidFill>
              </a:rPr>
              <a:t>stu1.show_count_sum_ave();</a:t>
            </a:r>
          </a:p>
          <a:p>
            <a:pPr algn="just"/>
            <a:r>
              <a:rPr kumimoji="1" lang="en-US" altLang="zh-CN" dirty="0"/>
              <a:t>    Student stu2("Zhanghao","990202",85);</a:t>
            </a:r>
          </a:p>
          <a:p>
            <a:pPr algn="just"/>
            <a:r>
              <a:rPr kumimoji="1" lang="en-US" altLang="zh-CN" dirty="0"/>
              <a:t>    stu2.show();</a:t>
            </a:r>
          </a:p>
          <a:p>
            <a:pPr algn="just"/>
            <a:r>
              <a:rPr kumimoji="1" lang="en-US" altLang="zh-CN" dirty="0">
                <a:solidFill>
                  <a:srgbClr val="D60093"/>
                </a:solidFill>
              </a:rPr>
              <a:t>    stu2.show_count_sum_ave();</a:t>
            </a:r>
          </a:p>
          <a:p>
            <a:pPr algn="just"/>
            <a:r>
              <a:rPr kumimoji="1" lang="en-US" altLang="zh-CN" dirty="0"/>
              <a:t>} </a:t>
            </a:r>
          </a:p>
          <a:p>
            <a:endParaRPr kumimoji="1" lang="en-US" altLang="zh-CN" sz="2000" dirty="0"/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4.16.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成员的使用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5331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2551" y="909514"/>
            <a:ext cx="11377264" cy="541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/>
              <a:t>（</a:t>
            </a:r>
            <a:r>
              <a:rPr lang="en-US" altLang="zh-CN" sz="2400" b="0" kern="0" dirty="0"/>
              <a:t>1</a:t>
            </a:r>
            <a:r>
              <a:rPr lang="zh-CN" altLang="en-US" sz="2400" b="0" kern="0" dirty="0"/>
              <a:t>）静态数据成员的</a:t>
            </a:r>
            <a:r>
              <a:rPr lang="zh-CN" altLang="en-US" sz="2400" b="0" kern="0" dirty="0">
                <a:solidFill>
                  <a:schemeClr val="bg2"/>
                </a:solidFill>
              </a:rPr>
              <a:t>定义</a:t>
            </a:r>
            <a:r>
              <a:rPr lang="zh-CN" altLang="en-US" sz="2400" b="0" kern="0" dirty="0"/>
              <a:t>与一般数据成员相似，但前面要加上</a:t>
            </a:r>
            <a:r>
              <a:rPr lang="en-US" altLang="zh-CN" sz="2400" b="0" kern="0" dirty="0"/>
              <a:t>static</a:t>
            </a:r>
            <a:r>
              <a:rPr lang="zh-CN" altLang="en-US" sz="2400" b="0" kern="0" dirty="0"/>
              <a:t>关键词。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>
                <a:solidFill>
                  <a:srgbClr val="FF0000"/>
                </a:solidFill>
                <a:latin typeface="宋体" pitchFamily="2" charset="-122"/>
              </a:rPr>
              <a:t>    </a:t>
            </a:r>
            <a:r>
              <a:rPr lang="en-US" altLang="zh-CN" sz="2400" b="0" kern="0" dirty="0">
                <a:solidFill>
                  <a:schemeClr val="bg2"/>
                </a:solidFill>
                <a:latin typeface="宋体" pitchFamily="2" charset="-122"/>
              </a:rPr>
              <a:t>static </a:t>
            </a:r>
            <a:r>
              <a:rPr lang="zh-CN" altLang="en-US" sz="2400" b="0" kern="0" dirty="0">
                <a:solidFill>
                  <a:schemeClr val="bg2"/>
                </a:solidFill>
                <a:latin typeface="宋体" pitchFamily="2" charset="-122"/>
              </a:rPr>
              <a:t>数据类型 数据成员名</a:t>
            </a:r>
            <a:r>
              <a:rPr lang="en-US" altLang="zh-CN" sz="2400" b="0" kern="0" dirty="0">
                <a:solidFill>
                  <a:schemeClr val="bg2"/>
                </a:solidFill>
                <a:latin typeface="宋体" pitchFamily="2" charset="-122"/>
              </a:rPr>
              <a:t>;</a:t>
            </a:r>
            <a:endParaRPr lang="en-US" altLang="zh-CN" sz="2400" b="0" kern="0" dirty="0">
              <a:solidFill>
                <a:schemeClr val="bg2"/>
              </a:solidFill>
            </a:endParaRP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/>
              <a:t>（</a:t>
            </a:r>
            <a:r>
              <a:rPr lang="en-US" altLang="zh-CN" sz="2400" b="0" kern="0" dirty="0"/>
              <a:t>2</a:t>
            </a:r>
            <a:r>
              <a:rPr lang="zh-CN" altLang="en-US" sz="2400" b="0" kern="0" dirty="0"/>
              <a:t>）静态数据成员的</a:t>
            </a:r>
            <a:r>
              <a:rPr lang="zh-CN" altLang="en-US" sz="2400" b="0" kern="0" dirty="0">
                <a:solidFill>
                  <a:schemeClr val="bg2"/>
                </a:solidFill>
              </a:rPr>
              <a:t>初始化</a:t>
            </a:r>
            <a:r>
              <a:rPr lang="zh-CN" altLang="en-US" sz="2400" b="0" kern="0" dirty="0"/>
              <a:t>与一般数据成员不同。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>
                <a:solidFill>
                  <a:srgbClr val="FF0000"/>
                </a:solidFill>
              </a:rPr>
              <a:t>    </a:t>
            </a:r>
            <a:r>
              <a:rPr lang="zh-CN" altLang="en-US" sz="2400" b="0" kern="0" dirty="0">
                <a:solidFill>
                  <a:srgbClr val="D60093"/>
                </a:solidFill>
              </a:rPr>
              <a:t>初始化格式：</a:t>
            </a:r>
            <a:r>
              <a:rPr lang="zh-CN" altLang="en-US" sz="2400" b="0" kern="0" dirty="0">
                <a:solidFill>
                  <a:schemeClr val="bg2"/>
                </a:solidFill>
              </a:rPr>
              <a:t>数据</a:t>
            </a:r>
            <a:r>
              <a:rPr lang="zh-CN" altLang="en-US" sz="2400" b="0" kern="0" dirty="0">
                <a:solidFill>
                  <a:schemeClr val="bg2"/>
                </a:solidFill>
                <a:latin typeface="Courier New" pitchFamily="49" charset="0"/>
              </a:rPr>
              <a:t>类型 类名</a:t>
            </a:r>
            <a:r>
              <a:rPr lang="en-US" altLang="zh-CN" sz="2400" b="0" kern="0" dirty="0">
                <a:solidFill>
                  <a:schemeClr val="bg2"/>
                </a:solidFill>
                <a:cs typeface="Courier New" pitchFamily="49" charset="0"/>
              </a:rPr>
              <a:t>::</a:t>
            </a:r>
            <a:r>
              <a:rPr lang="zh-CN" altLang="en-US" sz="2400" b="0" kern="0" dirty="0">
                <a:solidFill>
                  <a:schemeClr val="bg2"/>
                </a:solidFill>
                <a:latin typeface="Courier New" pitchFamily="49" charset="0"/>
              </a:rPr>
              <a:t>静态数据成员</a:t>
            </a:r>
            <a:r>
              <a:rPr lang="en-US" altLang="zh-CN" sz="2400" b="0" kern="0" dirty="0">
                <a:solidFill>
                  <a:schemeClr val="bg2"/>
                </a:solidFill>
                <a:cs typeface="Courier New" pitchFamily="49" charset="0"/>
              </a:rPr>
              <a:t>=</a:t>
            </a:r>
            <a:r>
              <a:rPr lang="zh-CN" altLang="en-US" sz="2400" b="0" kern="0" dirty="0">
                <a:solidFill>
                  <a:schemeClr val="bg2"/>
                </a:solidFill>
                <a:latin typeface="Courier New" pitchFamily="49" charset="0"/>
              </a:rPr>
              <a:t>值</a:t>
            </a:r>
            <a:r>
              <a:rPr lang="en-US" altLang="zh-CN" sz="2400" b="0" kern="0" dirty="0">
                <a:solidFill>
                  <a:schemeClr val="bg2"/>
                </a:solidFill>
                <a:cs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D60093"/>
                </a:solidFill>
              </a:rPr>
              <a:t>    </a:t>
            </a:r>
            <a:r>
              <a:rPr lang="zh-CN" altLang="en-US" sz="2400" b="0" kern="0" dirty="0">
                <a:solidFill>
                  <a:srgbClr val="D60093"/>
                </a:solidFill>
              </a:rPr>
              <a:t>初始化位置：</a:t>
            </a:r>
            <a:r>
              <a:rPr lang="zh-CN" altLang="en-US" sz="2400" b="0" kern="0" dirty="0"/>
              <a:t>定义对象之前，一般在类定义后，</a:t>
            </a:r>
            <a:r>
              <a:rPr lang="en-US" altLang="zh-CN" sz="2400" b="0" kern="0" dirty="0"/>
              <a:t>main()</a:t>
            </a:r>
            <a:r>
              <a:rPr lang="zh-CN" altLang="en-US" sz="2400" b="0" kern="0" dirty="0"/>
              <a:t>前进行。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/>
              <a:t>（</a:t>
            </a:r>
            <a:r>
              <a:rPr lang="en-US" altLang="zh-CN" sz="2400" b="0" kern="0" dirty="0"/>
              <a:t>3</a:t>
            </a:r>
            <a:r>
              <a:rPr lang="zh-CN" altLang="en-US" sz="2400" b="0" kern="0" dirty="0"/>
              <a:t>）</a:t>
            </a:r>
            <a:r>
              <a:rPr lang="zh-CN" altLang="en-US" sz="2400" b="0" kern="0" dirty="0">
                <a:solidFill>
                  <a:schemeClr val="bg2"/>
                </a:solidFill>
              </a:rPr>
              <a:t>访问</a:t>
            </a:r>
            <a:r>
              <a:rPr lang="zh-CN" altLang="en-US" sz="2400" b="0" kern="0" dirty="0"/>
              <a:t>方式</a:t>
            </a:r>
            <a:r>
              <a:rPr lang="en-US" altLang="zh-CN" sz="2400" b="0" kern="0" dirty="0"/>
              <a:t>(</a:t>
            </a:r>
            <a:r>
              <a:rPr lang="zh-CN" altLang="en-US" sz="2400" b="0" kern="0" dirty="0"/>
              <a:t>只能访问</a:t>
            </a:r>
            <a:r>
              <a:rPr lang="zh-CN" altLang="en-US" sz="2400" b="0" kern="0" dirty="0">
                <a:solidFill>
                  <a:schemeClr val="bg2"/>
                </a:solidFill>
              </a:rPr>
              <a:t>公有</a:t>
            </a:r>
            <a:r>
              <a:rPr lang="zh-CN" altLang="en-US" sz="2400" b="0" kern="0" dirty="0">
                <a:latin typeface="Courier New" pitchFamily="49" charset="0"/>
              </a:rPr>
              <a:t>静态数据成员</a:t>
            </a:r>
            <a:r>
              <a:rPr lang="en-US" altLang="zh-CN" sz="2400" b="0" kern="0" dirty="0"/>
              <a:t>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400" b="0" kern="0" dirty="0">
                <a:latin typeface="Courier New" pitchFamily="49" charset="0"/>
              </a:rPr>
              <a:t>  </a:t>
            </a:r>
            <a:r>
              <a:rPr lang="zh-CN" altLang="en-US" sz="2400" b="0" kern="0" dirty="0">
                <a:latin typeface="Courier New" pitchFamily="49" charset="0"/>
              </a:rPr>
              <a:t>可用类名访问：  </a:t>
            </a:r>
            <a:r>
              <a:rPr lang="zh-CN" altLang="en-US" sz="2400" b="0" kern="0" dirty="0">
                <a:solidFill>
                  <a:srgbClr val="D60093"/>
                </a:solidFill>
                <a:latin typeface="Courier New" pitchFamily="49" charset="0"/>
              </a:rPr>
              <a:t>类名</a:t>
            </a:r>
            <a:r>
              <a:rPr lang="en-US" altLang="zh-CN" sz="2400" b="0" kern="0" dirty="0">
                <a:solidFill>
                  <a:srgbClr val="D60093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zh-CN" altLang="en-US" sz="2400" b="0" kern="0" dirty="0">
                <a:solidFill>
                  <a:srgbClr val="D60093"/>
                </a:solidFill>
                <a:latin typeface="Courier New" pitchFamily="49" charset="0"/>
              </a:rPr>
              <a:t>静态数据成员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>
                <a:solidFill>
                  <a:srgbClr val="FF0000"/>
                </a:solidFill>
                <a:latin typeface="Courier New" pitchFamily="49" charset="0"/>
              </a:rPr>
              <a:t>  </a:t>
            </a:r>
            <a:r>
              <a:rPr lang="zh-CN" altLang="en-US" sz="2400" b="0" kern="0" dirty="0">
                <a:latin typeface="Courier New" pitchFamily="49" charset="0"/>
              </a:rPr>
              <a:t>也可用对象访问： </a:t>
            </a:r>
            <a:r>
              <a:rPr lang="zh-CN" altLang="en-US" sz="2400" b="0" kern="0" dirty="0">
                <a:solidFill>
                  <a:srgbClr val="D60093"/>
                </a:solidFill>
                <a:latin typeface="Courier New" pitchFamily="49" charset="0"/>
              </a:rPr>
              <a:t>对象名</a:t>
            </a:r>
            <a:r>
              <a:rPr lang="en-US" altLang="zh-CN" sz="2400" b="0" kern="0" dirty="0">
                <a:solidFill>
                  <a:srgbClr val="D60093"/>
                </a:solidFill>
                <a:latin typeface="Courier New" pitchFamily="49" charset="0"/>
              </a:rPr>
              <a:t>.</a:t>
            </a:r>
            <a:r>
              <a:rPr lang="zh-CN" altLang="en-US" sz="2400" b="0" kern="0" dirty="0">
                <a:solidFill>
                  <a:srgbClr val="D60093"/>
                </a:solidFill>
                <a:latin typeface="Courier New" pitchFamily="49" charset="0"/>
              </a:rPr>
              <a:t>静态数据成员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>
                <a:solidFill>
                  <a:srgbClr val="D60093"/>
                </a:solidFill>
                <a:latin typeface="Courier New" pitchFamily="49" charset="0"/>
              </a:rPr>
              <a:t>                对象指针</a:t>
            </a:r>
            <a:r>
              <a:rPr lang="en-US" altLang="zh-CN" sz="2400" b="0" kern="0" dirty="0">
                <a:solidFill>
                  <a:srgbClr val="D60093"/>
                </a:solidFill>
                <a:latin typeface="Courier New" pitchFamily="49" charset="0"/>
              </a:rPr>
              <a:t>-&gt;</a:t>
            </a:r>
            <a:r>
              <a:rPr lang="zh-CN" altLang="en-US" sz="2400" b="0" kern="0" dirty="0">
                <a:solidFill>
                  <a:srgbClr val="D60093"/>
                </a:solidFill>
                <a:latin typeface="Courier New" pitchFamily="49" charset="0"/>
              </a:rPr>
              <a:t>静态数据成员</a:t>
            </a:r>
          </a:p>
          <a:p>
            <a:pPr marL="0" indent="0">
              <a:buNone/>
              <a:defRPr/>
            </a:pPr>
            <a:r>
              <a:rPr lang="en-US" altLang="zh-CN" sz="2400" b="0" kern="0" dirty="0" smtClean="0"/>
              <a:t>  (</a:t>
            </a:r>
            <a:r>
              <a:rPr lang="en-US" altLang="zh-CN" sz="2400" b="0" kern="0" dirty="0"/>
              <a:t>4)</a:t>
            </a:r>
            <a:r>
              <a:rPr lang="zh-CN" altLang="en-US" sz="2400" b="0" kern="0" dirty="0">
                <a:solidFill>
                  <a:srgbClr val="FF0000"/>
                </a:solidFill>
              </a:rPr>
              <a:t>私有静态数据成员</a:t>
            </a:r>
            <a:r>
              <a:rPr lang="zh-CN" altLang="en-US" sz="2400" b="0" kern="0" dirty="0"/>
              <a:t>不能被类外部函数访问，也不能用对象进行访问。</a:t>
            </a:r>
          </a:p>
          <a:p>
            <a:pPr marL="0" indent="0">
              <a:buNone/>
              <a:defRPr/>
            </a:pPr>
            <a:r>
              <a:rPr lang="en-US" altLang="zh-CN" sz="2400" b="0" kern="0" dirty="0" smtClean="0"/>
              <a:t>  (</a:t>
            </a:r>
            <a:r>
              <a:rPr lang="en-US" altLang="zh-CN" sz="2400" b="0" kern="0" dirty="0"/>
              <a:t>5)</a:t>
            </a:r>
            <a:r>
              <a:rPr lang="zh-CN" altLang="en-US" sz="2400" b="0" kern="0" dirty="0"/>
              <a:t>支持静态数据成员的一个主要原因是</a:t>
            </a:r>
            <a:r>
              <a:rPr lang="zh-CN" altLang="en-US" sz="2400" b="0" kern="0" dirty="0">
                <a:solidFill>
                  <a:srgbClr val="FF0000"/>
                </a:solidFill>
              </a:rPr>
              <a:t>可以不必使用全局变量</a:t>
            </a:r>
            <a:r>
              <a:rPr lang="zh-CN" altLang="en-US" sz="2400" b="0" kern="0" dirty="0"/>
              <a:t>。静态数据成员的主要用途是定义类的各个对象所公用的数据。</a:t>
            </a:r>
          </a:p>
          <a:p>
            <a:pPr>
              <a:buFont typeface="Wingdings" pitchFamily="2" charset="2"/>
              <a:buNone/>
              <a:defRPr/>
            </a:pPr>
            <a:endParaRPr lang="en-US" altLang="zh-CN" sz="2400" b="0" kern="0" dirty="0"/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如何使用静态数据成员</a:t>
            </a:r>
          </a:p>
        </p:txBody>
      </p:sp>
    </p:spTree>
    <p:extLst>
      <p:ext uri="{BB962C8B-B14F-4D97-AF65-F5344CB8AC3E}">
        <p14:creationId xmlns:p14="http://schemas.microsoft.com/office/powerpoint/2010/main" val="13096119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040604" y="681956"/>
            <a:ext cx="8353770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85000"/>
              </a:lnSpc>
              <a:spcBef>
                <a:spcPct val="25000"/>
              </a:spcBef>
            </a:pPr>
            <a:r>
              <a:rPr kumimoji="1" lang="en-US" altLang="zh-CN" dirty="0">
                <a:ea typeface="楷体_GB2312" pitchFamily="49" charset="-122"/>
              </a:rPr>
              <a:t>#include&lt;</a:t>
            </a:r>
            <a:r>
              <a:rPr kumimoji="1" lang="en-US" altLang="zh-CN" dirty="0" err="1">
                <a:ea typeface="楷体_GB2312" pitchFamily="49" charset="-122"/>
              </a:rPr>
              <a:t>iostream.h</a:t>
            </a:r>
            <a:r>
              <a:rPr kumimoji="1" lang="en-US" altLang="zh-CN" dirty="0">
                <a:ea typeface="楷体_GB2312" pitchFamily="49" charset="-122"/>
              </a:rPr>
              <a:t>&gt;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class </a:t>
            </a:r>
            <a:r>
              <a:rPr kumimoji="1" lang="en-US" altLang="zh-CN" dirty="0" err="1">
                <a:ea typeface="楷体_GB2312" pitchFamily="49" charset="-122"/>
              </a:rPr>
              <a:t>myclass</a:t>
            </a:r>
            <a:endParaRPr kumimoji="1" lang="en-US" altLang="zh-CN" dirty="0">
              <a:ea typeface="楷体_GB2312" pitchFamily="49" charset="-122"/>
            </a:endParaRP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{ </a:t>
            </a:r>
            <a:endParaRPr kumimoji="1" lang="en-US" altLang="zh-CN" dirty="0" smtClean="0">
              <a:ea typeface="楷体_GB2312" pitchFamily="49" charset="-122"/>
            </a:endParaRP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 smtClean="0">
                <a:ea typeface="楷体_GB2312" pitchFamily="49" charset="-122"/>
              </a:rPr>
              <a:t>public</a:t>
            </a:r>
            <a:r>
              <a:rPr kumimoji="1" lang="en-US" altLang="zh-CN" dirty="0">
                <a:ea typeface="楷体_GB2312" pitchFamily="49" charset="-122"/>
              </a:rPr>
              <a:t>: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solidFill>
                  <a:srgbClr val="D60093"/>
                </a:solidFill>
                <a:ea typeface="楷体_GB2312" pitchFamily="49" charset="-122"/>
              </a:rPr>
              <a:t>   </a:t>
            </a:r>
            <a:r>
              <a:rPr kumimoji="1" lang="en-US" altLang="zh-CN" dirty="0" smtClean="0">
                <a:solidFill>
                  <a:srgbClr val="D60093"/>
                </a:solidFill>
                <a:ea typeface="楷体_GB2312" pitchFamily="49" charset="-122"/>
              </a:rPr>
              <a:t>   </a:t>
            </a:r>
            <a:r>
              <a:rPr kumimoji="1" lang="en-US" altLang="zh-CN" dirty="0">
                <a:solidFill>
                  <a:srgbClr val="D60093"/>
                </a:solidFill>
                <a:ea typeface="楷体_GB2312" pitchFamily="49" charset="-122"/>
              </a:rPr>
              <a:t>static </a:t>
            </a:r>
            <a:r>
              <a:rPr kumimoji="1" lang="en-US" altLang="zh-CN" dirty="0" err="1">
                <a:solidFill>
                  <a:srgbClr val="D60093"/>
                </a:solidFill>
                <a:ea typeface="楷体_GB2312" pitchFamily="49" charset="-122"/>
              </a:rPr>
              <a:t>int</a:t>
            </a:r>
            <a:r>
              <a:rPr kumimoji="1" lang="en-US" altLang="zh-CN" dirty="0">
                <a:solidFill>
                  <a:srgbClr val="D60093"/>
                </a:solidFill>
                <a:ea typeface="楷体_GB2312" pitchFamily="49" charset="-122"/>
              </a:rPr>
              <a:t> </a:t>
            </a:r>
            <a:r>
              <a:rPr kumimoji="1" lang="en-US" altLang="zh-CN" dirty="0" err="1">
                <a:solidFill>
                  <a:srgbClr val="D60093"/>
                </a:solidFill>
                <a:ea typeface="楷体_GB2312" pitchFamily="49" charset="-122"/>
              </a:rPr>
              <a:t>i</a:t>
            </a:r>
            <a:r>
              <a:rPr kumimoji="1" lang="en-US" altLang="zh-CN" dirty="0">
                <a:solidFill>
                  <a:srgbClr val="D60093"/>
                </a:solidFill>
                <a:ea typeface="楷体_GB2312" pitchFamily="49" charset="-122"/>
              </a:rPr>
              <a:t>;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    </a:t>
            </a:r>
            <a:r>
              <a:rPr kumimoji="1" lang="en-US" altLang="zh-CN" dirty="0" smtClean="0">
                <a:ea typeface="楷体_GB2312" pitchFamily="49" charset="-122"/>
              </a:rPr>
              <a:t>  </a:t>
            </a:r>
            <a:r>
              <a:rPr kumimoji="1" lang="en-US" altLang="zh-CN" dirty="0" err="1" smtClean="0">
                <a:ea typeface="楷体_GB2312" pitchFamily="49" charset="-122"/>
              </a:rPr>
              <a:t>int</a:t>
            </a:r>
            <a:r>
              <a:rPr kumimoji="1" lang="en-US" altLang="zh-CN" dirty="0" smtClean="0">
                <a:ea typeface="楷体_GB2312" pitchFamily="49" charset="-122"/>
              </a:rPr>
              <a:t> </a:t>
            </a:r>
            <a:r>
              <a:rPr kumimoji="1" lang="en-US" altLang="zh-CN" dirty="0" err="1">
                <a:ea typeface="楷体_GB2312" pitchFamily="49" charset="-122"/>
              </a:rPr>
              <a:t>geti</a:t>
            </a:r>
            <a:r>
              <a:rPr kumimoji="1" lang="en-US" altLang="zh-CN" dirty="0">
                <a:ea typeface="楷体_GB2312" pitchFamily="49" charset="-122"/>
              </a:rPr>
              <a:t>()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     { return </a:t>
            </a:r>
            <a:r>
              <a:rPr kumimoji="1" lang="en-US" altLang="zh-CN" dirty="0" err="1">
                <a:ea typeface="楷体_GB2312" pitchFamily="49" charset="-122"/>
              </a:rPr>
              <a:t>i</a:t>
            </a:r>
            <a:r>
              <a:rPr kumimoji="1" lang="en-US" altLang="zh-CN" dirty="0">
                <a:ea typeface="楷体_GB2312" pitchFamily="49" charset="-122"/>
              </a:rPr>
              <a:t>;}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};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 err="1">
                <a:ea typeface="楷体_GB2312" pitchFamily="49" charset="-122"/>
              </a:rPr>
              <a:t>int</a:t>
            </a:r>
            <a:r>
              <a:rPr kumimoji="1" lang="en-US" altLang="zh-CN" dirty="0">
                <a:ea typeface="楷体_GB2312" pitchFamily="49" charset="-122"/>
              </a:rPr>
              <a:t> </a:t>
            </a:r>
            <a:r>
              <a:rPr kumimoji="1" lang="en-US" altLang="zh-CN" dirty="0" err="1">
                <a:ea typeface="楷体_GB2312" pitchFamily="49" charset="-122"/>
              </a:rPr>
              <a:t>myclass</a:t>
            </a:r>
            <a:r>
              <a:rPr kumimoji="1" lang="en-US" altLang="zh-CN" dirty="0" err="1"/>
              <a:t>∷</a:t>
            </a:r>
            <a:r>
              <a:rPr kumimoji="1" lang="en-US" altLang="zh-CN" dirty="0" err="1">
                <a:ea typeface="楷体_GB2312" pitchFamily="49" charset="-122"/>
              </a:rPr>
              <a:t>i</a:t>
            </a:r>
            <a:r>
              <a:rPr kumimoji="1" lang="en-US" altLang="zh-CN" dirty="0">
                <a:ea typeface="楷体_GB2312" pitchFamily="49" charset="-122"/>
              </a:rPr>
              <a:t>=0; // </a:t>
            </a:r>
            <a:r>
              <a:rPr kumimoji="1" lang="zh-CN" altLang="en-US" dirty="0">
                <a:ea typeface="楷体_GB2312" pitchFamily="49" charset="-122"/>
              </a:rPr>
              <a:t>初始化</a:t>
            </a:r>
            <a:r>
              <a:rPr kumimoji="1" lang="en-US" altLang="zh-CN" dirty="0">
                <a:ea typeface="楷体_GB2312" pitchFamily="49" charset="-122"/>
              </a:rPr>
              <a:t>,</a:t>
            </a:r>
            <a:r>
              <a:rPr kumimoji="1" lang="zh-CN" altLang="en-US" dirty="0">
                <a:ea typeface="楷体_GB2312" pitchFamily="49" charset="-122"/>
              </a:rPr>
              <a:t>不必在前面加</a:t>
            </a:r>
            <a:r>
              <a:rPr kumimoji="1" lang="en-US" altLang="zh-CN" dirty="0">
                <a:ea typeface="楷体_GB2312" pitchFamily="49" charset="-122"/>
              </a:rPr>
              <a:t>static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main()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{ </a:t>
            </a:r>
            <a:endParaRPr kumimoji="1" lang="en-US" altLang="zh-CN" dirty="0" smtClean="0">
              <a:ea typeface="楷体_GB2312" pitchFamily="49" charset="-122"/>
            </a:endParaRP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solidFill>
                  <a:srgbClr val="D60093"/>
                </a:solidFill>
                <a:ea typeface="楷体_GB2312" pitchFamily="49" charset="-122"/>
              </a:rPr>
              <a:t> </a:t>
            </a:r>
            <a:r>
              <a:rPr kumimoji="1" lang="en-US" altLang="zh-CN" dirty="0" smtClean="0">
                <a:solidFill>
                  <a:srgbClr val="D60093"/>
                </a:solidFill>
                <a:ea typeface="楷体_GB2312" pitchFamily="49" charset="-122"/>
              </a:rPr>
              <a:t>    </a:t>
            </a:r>
            <a:r>
              <a:rPr kumimoji="1" lang="en-US" altLang="zh-CN" dirty="0" err="1" smtClean="0">
                <a:solidFill>
                  <a:srgbClr val="D60093"/>
                </a:solidFill>
                <a:ea typeface="楷体_GB2312" pitchFamily="49" charset="-122"/>
              </a:rPr>
              <a:t>myclass</a:t>
            </a:r>
            <a:r>
              <a:rPr kumimoji="1" lang="en-US" altLang="zh-CN" dirty="0" err="1">
                <a:solidFill>
                  <a:srgbClr val="D60093"/>
                </a:solidFill>
              </a:rPr>
              <a:t>∷</a:t>
            </a:r>
            <a:r>
              <a:rPr kumimoji="1" lang="en-US" altLang="zh-CN" dirty="0" err="1">
                <a:solidFill>
                  <a:srgbClr val="D60093"/>
                </a:solidFill>
                <a:ea typeface="楷体_GB2312" pitchFamily="49" charset="-122"/>
              </a:rPr>
              <a:t>i</a:t>
            </a:r>
            <a:r>
              <a:rPr kumimoji="1" lang="en-US" altLang="zh-CN" dirty="0">
                <a:solidFill>
                  <a:srgbClr val="D60093"/>
                </a:solidFill>
                <a:ea typeface="楷体_GB2312" pitchFamily="49" charset="-122"/>
              </a:rPr>
              <a:t>=200;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  </a:t>
            </a:r>
            <a:r>
              <a:rPr kumimoji="1" lang="en-US" altLang="zh-CN" dirty="0" smtClean="0">
                <a:ea typeface="楷体_GB2312" pitchFamily="49" charset="-122"/>
              </a:rPr>
              <a:t>   </a:t>
            </a:r>
            <a:r>
              <a:rPr kumimoji="1" lang="en-US" altLang="zh-CN" dirty="0" err="1" smtClean="0">
                <a:ea typeface="楷体_GB2312" pitchFamily="49" charset="-122"/>
              </a:rPr>
              <a:t>myclass</a:t>
            </a:r>
            <a:r>
              <a:rPr kumimoji="1" lang="en-US" altLang="zh-CN" dirty="0" smtClean="0">
                <a:ea typeface="楷体_GB2312" pitchFamily="49" charset="-122"/>
              </a:rPr>
              <a:t> </a:t>
            </a:r>
            <a:r>
              <a:rPr kumimoji="1" lang="en-US" altLang="zh-CN" dirty="0">
                <a:ea typeface="楷体_GB2312" pitchFamily="49" charset="-122"/>
              </a:rPr>
              <a:t>ob1,ob2;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  </a:t>
            </a:r>
            <a:r>
              <a:rPr kumimoji="1" lang="en-US" altLang="zh-CN" dirty="0" smtClean="0">
                <a:ea typeface="楷体_GB2312" pitchFamily="49" charset="-122"/>
              </a:rPr>
              <a:t>   </a:t>
            </a:r>
            <a:r>
              <a:rPr kumimoji="1" lang="en-US" altLang="zh-CN" dirty="0" err="1" smtClean="0">
                <a:ea typeface="楷体_GB2312" pitchFamily="49" charset="-122"/>
              </a:rPr>
              <a:t>cout</a:t>
            </a:r>
            <a:r>
              <a:rPr kumimoji="1" lang="en-US" altLang="zh-CN" dirty="0">
                <a:ea typeface="楷体_GB2312" pitchFamily="49" charset="-122"/>
              </a:rPr>
              <a:t>&lt;&lt;"ob1.i="&lt;&lt;ob1.geti()&lt;&lt;</a:t>
            </a:r>
            <a:r>
              <a:rPr kumimoji="1" lang="en-US" altLang="zh-CN" dirty="0" err="1">
                <a:ea typeface="楷体_GB2312" pitchFamily="49" charset="-122"/>
              </a:rPr>
              <a:t>endl</a:t>
            </a:r>
            <a:r>
              <a:rPr kumimoji="1" lang="en-US" altLang="zh-CN" dirty="0">
                <a:ea typeface="楷体_GB2312" pitchFamily="49" charset="-122"/>
              </a:rPr>
              <a:t>;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  </a:t>
            </a:r>
            <a:r>
              <a:rPr kumimoji="1" lang="en-US" altLang="zh-CN" dirty="0" smtClean="0">
                <a:ea typeface="楷体_GB2312" pitchFamily="49" charset="-122"/>
              </a:rPr>
              <a:t>   </a:t>
            </a:r>
            <a:r>
              <a:rPr kumimoji="1" lang="en-US" altLang="zh-CN" dirty="0" err="1" smtClean="0">
                <a:ea typeface="楷体_GB2312" pitchFamily="49" charset="-122"/>
              </a:rPr>
              <a:t>cout</a:t>
            </a:r>
            <a:r>
              <a:rPr kumimoji="1" lang="en-US" altLang="zh-CN" dirty="0">
                <a:ea typeface="楷体_GB2312" pitchFamily="49" charset="-122"/>
              </a:rPr>
              <a:t>&lt;&lt;"ob2.i="&lt;&lt;ob2.geti()&lt;&lt;</a:t>
            </a:r>
            <a:r>
              <a:rPr kumimoji="1" lang="en-US" altLang="zh-CN" dirty="0" err="1">
                <a:ea typeface="楷体_GB2312" pitchFamily="49" charset="-122"/>
              </a:rPr>
              <a:t>endl</a:t>
            </a:r>
            <a:r>
              <a:rPr kumimoji="1" lang="en-US" altLang="zh-CN" dirty="0">
                <a:ea typeface="楷体_GB2312" pitchFamily="49" charset="-122"/>
              </a:rPr>
              <a:t>;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solidFill>
                  <a:srgbClr val="D60093"/>
                </a:solidFill>
                <a:ea typeface="楷体_GB2312" pitchFamily="49" charset="-122"/>
              </a:rPr>
              <a:t>  </a:t>
            </a:r>
            <a:r>
              <a:rPr kumimoji="1" lang="en-US" altLang="zh-CN" dirty="0" smtClean="0">
                <a:solidFill>
                  <a:srgbClr val="D60093"/>
                </a:solidFill>
                <a:ea typeface="楷体_GB2312" pitchFamily="49" charset="-122"/>
              </a:rPr>
              <a:t>   ob1.i=300</a:t>
            </a:r>
            <a:r>
              <a:rPr kumimoji="1" lang="en-US" altLang="zh-CN" dirty="0">
                <a:solidFill>
                  <a:srgbClr val="D60093"/>
                </a:solidFill>
                <a:ea typeface="楷体_GB2312" pitchFamily="49" charset="-122"/>
              </a:rPr>
              <a:t>;</a:t>
            </a:r>
            <a:r>
              <a:rPr kumimoji="1" lang="en-US" altLang="zh-CN" dirty="0">
                <a:ea typeface="楷体_GB2312" pitchFamily="49" charset="-122"/>
              </a:rPr>
              <a:t>  </a:t>
            </a:r>
            <a:r>
              <a:rPr kumimoji="1" lang="en-US" altLang="zh-CN" dirty="0" smtClean="0">
                <a:ea typeface="楷体_GB2312" pitchFamily="49" charset="-122"/>
              </a:rPr>
              <a:t>		// </a:t>
            </a:r>
            <a:r>
              <a:rPr kumimoji="1" lang="zh-CN" altLang="en-US" dirty="0">
                <a:ea typeface="楷体_GB2312" pitchFamily="49" charset="-122"/>
              </a:rPr>
              <a:t>对象进行访问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zh-CN" altLang="en-US" dirty="0">
                <a:ea typeface="楷体_GB2312" pitchFamily="49" charset="-122"/>
              </a:rPr>
              <a:t>  </a:t>
            </a:r>
            <a:r>
              <a:rPr kumimoji="1" lang="zh-CN" altLang="en-US" dirty="0" smtClean="0">
                <a:ea typeface="楷体_GB2312" pitchFamily="49" charset="-122"/>
              </a:rPr>
              <a:t>   </a:t>
            </a:r>
            <a:r>
              <a:rPr kumimoji="1" lang="en-US" altLang="zh-CN" dirty="0" err="1" smtClean="0">
                <a:ea typeface="楷体_GB2312" pitchFamily="49" charset="-122"/>
              </a:rPr>
              <a:t>cout</a:t>
            </a:r>
            <a:r>
              <a:rPr kumimoji="1" lang="en-US" altLang="zh-CN" dirty="0">
                <a:ea typeface="楷体_GB2312" pitchFamily="49" charset="-122"/>
              </a:rPr>
              <a:t>&lt;&lt;"ob1.i="&lt;&lt;ob1.geti()&lt;&lt;</a:t>
            </a:r>
            <a:r>
              <a:rPr kumimoji="1" lang="en-US" altLang="zh-CN" dirty="0" err="1">
                <a:ea typeface="楷体_GB2312" pitchFamily="49" charset="-122"/>
              </a:rPr>
              <a:t>endl</a:t>
            </a:r>
            <a:r>
              <a:rPr kumimoji="1" lang="en-US" altLang="zh-CN" dirty="0">
                <a:ea typeface="楷体_GB2312" pitchFamily="49" charset="-122"/>
              </a:rPr>
              <a:t>;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  </a:t>
            </a:r>
            <a:r>
              <a:rPr kumimoji="1" lang="en-US" altLang="zh-CN" dirty="0" smtClean="0">
                <a:ea typeface="楷体_GB2312" pitchFamily="49" charset="-122"/>
              </a:rPr>
              <a:t>   </a:t>
            </a:r>
            <a:r>
              <a:rPr kumimoji="1" lang="en-US" altLang="zh-CN" dirty="0" err="1" smtClean="0">
                <a:ea typeface="楷体_GB2312" pitchFamily="49" charset="-122"/>
              </a:rPr>
              <a:t>cout</a:t>
            </a:r>
            <a:r>
              <a:rPr kumimoji="1" lang="en-US" altLang="zh-CN" dirty="0">
                <a:ea typeface="楷体_GB2312" pitchFamily="49" charset="-122"/>
              </a:rPr>
              <a:t>&lt;&lt;"ob2.i="&lt;&lt;ob2.geti()&lt;&lt;</a:t>
            </a:r>
            <a:r>
              <a:rPr kumimoji="1" lang="en-US" altLang="zh-CN" dirty="0" err="1">
                <a:ea typeface="楷体_GB2312" pitchFamily="49" charset="-122"/>
              </a:rPr>
              <a:t>endl</a:t>
            </a:r>
            <a:r>
              <a:rPr kumimoji="1" lang="en-US" altLang="zh-CN" dirty="0">
                <a:ea typeface="楷体_GB2312" pitchFamily="49" charset="-122"/>
              </a:rPr>
              <a:t>;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  </a:t>
            </a:r>
            <a:r>
              <a:rPr kumimoji="1" lang="en-US" altLang="zh-CN" dirty="0" smtClean="0">
                <a:ea typeface="楷体_GB2312" pitchFamily="49" charset="-122"/>
              </a:rPr>
              <a:t>   return </a:t>
            </a:r>
            <a:r>
              <a:rPr kumimoji="1" lang="en-US" altLang="zh-CN" dirty="0">
                <a:ea typeface="楷体_GB2312" pitchFamily="49" charset="-122"/>
              </a:rPr>
              <a:t>0;</a:t>
            </a:r>
          </a:p>
          <a:p>
            <a:pPr algn="just" eaLnBrk="1" hangingPunct="1">
              <a:lnSpc>
                <a:spcPct val="75000"/>
              </a:lnSpc>
              <a:spcBef>
                <a:spcPct val="10000"/>
              </a:spcBef>
            </a:pPr>
            <a:r>
              <a:rPr kumimoji="1" lang="en-US" altLang="zh-CN" dirty="0">
                <a:ea typeface="楷体_GB2312" pitchFamily="49" charset="-122"/>
              </a:rPr>
              <a:t>}</a:t>
            </a:r>
            <a:endParaRPr kumimoji="1" lang="en-US" altLang="zh-CN" dirty="0"/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4.17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公有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静态数据成员的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访问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1188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18655" y="638902"/>
            <a:ext cx="10153128" cy="62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kern="0" dirty="0"/>
              <a:t>	</a:t>
            </a:r>
            <a:r>
              <a:rPr lang="en-US" altLang="zh-CN" sz="2400" b="0" kern="0" dirty="0"/>
              <a:t>#include&lt;</a:t>
            </a:r>
            <a:r>
              <a:rPr lang="en-US" altLang="zh-CN" sz="2400" b="0" kern="0" dirty="0" err="1"/>
              <a:t>iostream.h</a:t>
            </a:r>
            <a:r>
              <a:rPr lang="en-US" altLang="zh-CN" sz="2400" b="0" kern="0" dirty="0"/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 smtClean="0"/>
              <a:t>class Student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 smtClean="0"/>
              <a:t>{</a:t>
            </a:r>
            <a:endParaRPr lang="en-US" altLang="zh-CN" sz="2400" b="0" kern="0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 smtClean="0"/>
              <a:t>public</a:t>
            </a:r>
            <a:r>
              <a:rPr lang="en-US" altLang="zh-CN" sz="2400" b="0" kern="0" dirty="0"/>
              <a:t>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Student()  	// </a:t>
            </a:r>
            <a:r>
              <a:rPr lang="zh-CN" altLang="en-US" sz="2400" b="0" kern="0" dirty="0"/>
              <a:t>构造函数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/>
              <a:t>	    </a:t>
            </a:r>
            <a:r>
              <a:rPr lang="en-US" altLang="zh-CN" sz="2400" b="0" kern="0" dirty="0"/>
              <a:t>{  ++count; 	// </a:t>
            </a:r>
            <a:r>
              <a:rPr lang="zh-CN" altLang="en-US" sz="2400" b="0" kern="0" dirty="0"/>
              <a:t>每创建一个学生对象，学生数加</a:t>
            </a:r>
            <a:r>
              <a:rPr lang="en-US" altLang="zh-CN" sz="2400" b="0" kern="0" dirty="0"/>
              <a:t>1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    </a:t>
            </a:r>
            <a:r>
              <a:rPr lang="en-US" altLang="zh-CN" sz="2400" b="0" kern="0" dirty="0" err="1"/>
              <a:t>StudentNo</a:t>
            </a:r>
            <a:r>
              <a:rPr lang="en-US" altLang="zh-CN" sz="2400" b="0" kern="0" dirty="0"/>
              <a:t>=count;   // </a:t>
            </a:r>
            <a:r>
              <a:rPr lang="zh-CN" altLang="en-US" sz="2400" b="0" kern="0" dirty="0"/>
              <a:t>给当前学生的学号赋值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/>
              <a:t>	    </a:t>
            </a:r>
            <a:r>
              <a:rPr lang="en-US" altLang="zh-CN" sz="2400" b="0" kern="0" dirty="0"/>
              <a:t>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void print() 	// </a:t>
            </a:r>
            <a:r>
              <a:rPr lang="zh-CN" altLang="en-US" sz="2400" b="0" kern="0" dirty="0"/>
              <a:t>成员函数，显示学生的学号和当前学生数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/>
              <a:t>	    </a:t>
            </a:r>
            <a:r>
              <a:rPr lang="en-US" altLang="zh-CN" sz="2400" b="0" kern="0" dirty="0"/>
              <a:t>{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&lt;&lt;"Student"&lt;&lt;</a:t>
            </a:r>
            <a:r>
              <a:rPr lang="en-US" altLang="zh-CN" sz="2400" b="0" kern="0" dirty="0" err="1"/>
              <a:t>StudentNo</a:t>
            </a:r>
            <a:r>
              <a:rPr lang="en-US" altLang="zh-CN" sz="2400" b="0" kern="0" dirty="0"/>
              <a:t>&lt;&lt;" 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&lt;&lt;"count="&lt;&lt;count&lt;&lt;</a:t>
            </a:r>
            <a:r>
              <a:rPr lang="en-US" altLang="zh-CN" sz="2400" b="0" kern="0" dirty="0" err="1"/>
              <a:t>endl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 smtClean="0"/>
              <a:t>private</a:t>
            </a:r>
            <a:r>
              <a:rPr lang="en-US" altLang="zh-CN" sz="2400" b="0" kern="0" dirty="0"/>
              <a:t>: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FF0000"/>
                </a:solidFill>
              </a:rPr>
              <a:t>         static </a:t>
            </a:r>
            <a:r>
              <a:rPr lang="en-US" altLang="zh-CN" sz="2400" b="0" kern="0" dirty="0" err="1">
                <a:solidFill>
                  <a:srgbClr val="FF0000"/>
                </a:solidFill>
              </a:rPr>
              <a:t>int</a:t>
            </a:r>
            <a:r>
              <a:rPr lang="en-US" altLang="zh-CN" sz="2400" b="0" kern="0" dirty="0">
                <a:solidFill>
                  <a:srgbClr val="FF0000"/>
                </a:solidFill>
              </a:rPr>
              <a:t> count;   </a:t>
            </a:r>
            <a:r>
              <a:rPr lang="en-US" altLang="zh-CN" sz="2400" b="0" kern="0" dirty="0"/>
              <a:t>// </a:t>
            </a:r>
            <a:r>
              <a:rPr lang="zh-CN" altLang="en-US" sz="2400" b="0" kern="0" dirty="0"/>
              <a:t>静态数据成员</a:t>
            </a:r>
            <a:r>
              <a:rPr lang="en-US" altLang="zh-CN" sz="2400" b="0" kern="0" dirty="0"/>
              <a:t>count</a:t>
            </a:r>
            <a:r>
              <a:rPr lang="zh-CN" altLang="en-US" sz="2400" b="0" kern="0" dirty="0"/>
              <a:t>，统计学生的总数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>
                <a:solidFill>
                  <a:schemeClr val="accent2"/>
                </a:solidFill>
              </a:rPr>
              <a:t>	</a:t>
            </a:r>
            <a:r>
              <a:rPr lang="zh-CN" altLang="en-US" sz="2400" b="0" kern="0" dirty="0">
                <a:solidFill>
                  <a:srgbClr val="FF0000"/>
                </a:solidFill>
              </a:rPr>
              <a:t>     </a:t>
            </a:r>
            <a:r>
              <a:rPr lang="en-US" altLang="zh-CN" sz="2400" b="0" kern="0" dirty="0" err="1">
                <a:solidFill>
                  <a:srgbClr val="FF0000"/>
                </a:solidFill>
              </a:rPr>
              <a:t>int</a:t>
            </a:r>
            <a:r>
              <a:rPr lang="en-US" altLang="zh-CN" sz="2400" b="0" kern="0" dirty="0">
                <a:solidFill>
                  <a:srgbClr val="FF0000"/>
                </a:solidFill>
              </a:rPr>
              <a:t> </a:t>
            </a:r>
            <a:r>
              <a:rPr lang="en-US" altLang="zh-CN" sz="2400" b="0" kern="0" dirty="0" err="1">
                <a:solidFill>
                  <a:srgbClr val="FF0000"/>
                </a:solidFill>
              </a:rPr>
              <a:t>StudentNo</a:t>
            </a:r>
            <a:r>
              <a:rPr lang="en-US" altLang="zh-CN" sz="2400" b="0" kern="0" dirty="0">
                <a:solidFill>
                  <a:srgbClr val="FF0000"/>
                </a:solidFill>
              </a:rPr>
              <a:t>;    </a:t>
            </a:r>
            <a:r>
              <a:rPr lang="en-US" altLang="zh-CN" sz="2400" b="0" kern="0" dirty="0"/>
              <a:t>// </a:t>
            </a:r>
            <a:r>
              <a:rPr lang="zh-CN" altLang="en-US" sz="2400" b="0" kern="0" dirty="0"/>
              <a:t>普通数据成员，用于表示每个学生的学号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 smtClean="0"/>
              <a:t>};</a:t>
            </a:r>
            <a:endParaRPr lang="en-US" altLang="zh-CN" sz="2400" b="0" kern="0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Student::count=0;</a:t>
            </a:r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4.18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数据成员和一般数据成员的不同</a:t>
            </a:r>
          </a:p>
        </p:txBody>
      </p:sp>
    </p:spTree>
    <p:extLst>
      <p:ext uri="{BB962C8B-B14F-4D97-AF65-F5344CB8AC3E}">
        <p14:creationId xmlns:p14="http://schemas.microsoft.com/office/powerpoint/2010/main" val="16249790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864333" y="593863"/>
            <a:ext cx="8383940" cy="658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main</a:t>
            </a:r>
            <a:r>
              <a:rPr lang="en-US" altLang="zh-CN" sz="2000" b="0" kern="0" dirty="0" smtClean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 smtClean="0"/>
              <a:t>{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</a:t>
            </a:r>
            <a:r>
              <a:rPr lang="en-US" altLang="zh-CN" sz="2000" b="0" kern="0" dirty="0" smtClean="0"/>
              <a:t>       Student </a:t>
            </a:r>
            <a:r>
              <a:rPr lang="en-US" altLang="zh-CN" sz="2000" b="0" kern="0" dirty="0"/>
              <a:t>Student1; 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Student1.print();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&lt;&lt;"-----------\n";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 Student2; 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Student1.print();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Student2.print();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&lt;&lt;"-----------\n";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 Student3;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Student1.print();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Student2.print();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Student3.print();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&lt;&lt;"-----------\n";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 Student4; 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Student1.print();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Student2.print();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Student3.print();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Student4.print();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return 0</a:t>
            </a:r>
            <a:r>
              <a:rPr lang="en-US" altLang="zh-CN" sz="2000" b="0" kern="0" dirty="0" smtClean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 smtClean="0"/>
              <a:t>}</a:t>
            </a:r>
            <a:endParaRPr lang="en-US" altLang="zh-CN" sz="2000" b="0" kern="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762993" y="1679029"/>
            <a:ext cx="3240838" cy="424913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宋体" panose="02010600030101010101" pitchFamily="2" charset="-122"/>
              <a:buNone/>
            </a:pPr>
            <a:r>
              <a:rPr kumimoji="1" lang="zh-CN" altLang="en-US" sz="1600" b="1"/>
              <a:t>执行结果为：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Student1 count=1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------------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Student1 count=2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Student2 count=2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------------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Student1 count=3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Student2 count=3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Student3 count=3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------------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Student1 count=4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Student2 count=4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Student3 count=4</a:t>
            </a:r>
          </a:p>
          <a:p>
            <a:pPr eaLnBrk="1" hangingPunct="1">
              <a:buFont typeface="宋体" panose="02010600030101010101" pitchFamily="2" charset="-122"/>
              <a:buNone/>
            </a:pPr>
            <a:r>
              <a:rPr kumimoji="1" lang="en-US" altLang="zh-CN" sz="1600" b="1"/>
              <a:t>Student4 count=4</a:t>
            </a:r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4.18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数据成员和一般数据成员的不同</a:t>
            </a:r>
          </a:p>
        </p:txBody>
      </p:sp>
    </p:spTree>
    <p:extLst>
      <p:ext uri="{BB962C8B-B14F-4D97-AF65-F5344CB8AC3E}">
        <p14:creationId xmlns:p14="http://schemas.microsoft.com/office/powerpoint/2010/main" val="22067101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14" grpId="0"/>
      <p:bldP spid="14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222726" y="1019412"/>
            <a:ext cx="11975623" cy="53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defRPr/>
            </a:pPr>
            <a:r>
              <a:rPr lang="zh-CN" altLang="en-US" sz="3200" b="0" kern="0" dirty="0"/>
              <a:t>可以通过定义和使用</a:t>
            </a:r>
            <a:r>
              <a:rPr lang="zh-CN" altLang="en-US" sz="3200" kern="0" dirty="0">
                <a:solidFill>
                  <a:srgbClr val="FF0000"/>
                </a:solidFill>
                <a:latin typeface="宋体" pitchFamily="2" charset="-122"/>
              </a:rPr>
              <a:t>静态成员函数</a:t>
            </a:r>
            <a:r>
              <a:rPr lang="zh-CN" altLang="en-US" sz="3200" b="0" kern="0" dirty="0"/>
              <a:t>来访问静态数据成员。</a:t>
            </a:r>
          </a:p>
          <a:p>
            <a:pPr algn="just">
              <a:defRPr/>
            </a:pPr>
            <a:r>
              <a:rPr lang="zh-CN" altLang="en-US" sz="3200" b="0" kern="0" dirty="0"/>
              <a:t>所谓静态成员函数就是</a:t>
            </a:r>
            <a:r>
              <a:rPr lang="zh-CN" altLang="en-US" sz="3200" kern="0" dirty="0">
                <a:solidFill>
                  <a:srgbClr val="FF0000"/>
                </a:solidFill>
                <a:latin typeface="宋体" pitchFamily="2" charset="-122"/>
              </a:rPr>
              <a:t>使用</a:t>
            </a:r>
            <a:r>
              <a:rPr lang="en-US" altLang="zh-CN" sz="3200" kern="0" dirty="0">
                <a:solidFill>
                  <a:srgbClr val="FF0000"/>
                </a:solidFill>
              </a:rPr>
              <a:t>static</a:t>
            </a:r>
            <a:r>
              <a:rPr lang="zh-CN" altLang="en-US" sz="3200" kern="0" dirty="0">
                <a:solidFill>
                  <a:srgbClr val="FF0000"/>
                </a:solidFill>
                <a:latin typeface="宋体" pitchFamily="2" charset="-122"/>
              </a:rPr>
              <a:t>关键字声明函数成员</a:t>
            </a:r>
            <a:r>
              <a:rPr lang="zh-CN" altLang="en-US" sz="3200" b="0" kern="0" dirty="0"/>
              <a:t>。同静态数据成员一样，静态成员函数也属整个类，由同一个类的所有对象共同维护，为这些对象所共享。</a:t>
            </a:r>
            <a:endParaRPr lang="en-US" altLang="zh-CN" sz="3200" b="0" kern="0" dirty="0"/>
          </a:p>
          <a:p>
            <a:pPr algn="just">
              <a:defRPr/>
            </a:pPr>
            <a:r>
              <a:rPr lang="zh-CN" altLang="en-US" sz="3200" b="0" dirty="0"/>
              <a:t>静态成员函数作为成员函数，它的访问属性可以受到类的严格控制。</a:t>
            </a:r>
            <a:r>
              <a:rPr lang="zh-CN" altLang="en-US" sz="3200" b="0" dirty="0">
                <a:solidFill>
                  <a:schemeClr val="bg2"/>
                </a:solidFill>
              </a:rPr>
              <a:t>对公有静态成员函数，可以通过类名或对象名</a:t>
            </a:r>
            <a:r>
              <a:rPr lang="zh-CN" altLang="en-US" sz="3200" b="0" dirty="0"/>
              <a:t>来调用；而一般的</a:t>
            </a:r>
            <a:r>
              <a:rPr lang="zh-CN" altLang="en-US" sz="3200" b="0" dirty="0">
                <a:solidFill>
                  <a:schemeClr val="bg2"/>
                </a:solidFill>
              </a:rPr>
              <a:t>非静态公有成员函数只能通过对象名来调用</a:t>
            </a:r>
            <a:r>
              <a:rPr lang="zh-CN" altLang="en-US" sz="3200" b="0" dirty="0"/>
              <a:t>。</a:t>
            </a:r>
          </a:p>
          <a:p>
            <a:pPr algn="just">
              <a:defRPr/>
            </a:pPr>
            <a:r>
              <a:rPr lang="zh-CN" altLang="en-US" sz="3200" b="0" dirty="0">
                <a:solidFill>
                  <a:schemeClr val="bg2"/>
                </a:solidFill>
              </a:rPr>
              <a:t>静态成员函数可以直接访问该类的静态数据成员和函数成员</a:t>
            </a:r>
            <a:r>
              <a:rPr lang="zh-CN" altLang="en-US" sz="3200" b="0" dirty="0" smtClean="0"/>
              <a:t>；</a:t>
            </a:r>
            <a:endParaRPr lang="en-US" altLang="zh-CN" sz="3200" b="0" dirty="0" smtClean="0"/>
          </a:p>
          <a:p>
            <a:pPr algn="just">
              <a:defRPr/>
            </a:pPr>
            <a:r>
              <a:rPr lang="zh-CN" altLang="en-US" sz="3200" b="0" dirty="0" smtClean="0">
                <a:solidFill>
                  <a:schemeClr val="bg2"/>
                </a:solidFill>
              </a:rPr>
              <a:t>访问</a:t>
            </a:r>
            <a:r>
              <a:rPr lang="zh-CN" altLang="en-US" sz="3200" b="0" dirty="0">
                <a:solidFill>
                  <a:schemeClr val="bg2"/>
                </a:solidFill>
              </a:rPr>
              <a:t>非静态数据成员</a:t>
            </a:r>
            <a:r>
              <a:rPr lang="zh-CN" altLang="en-US" sz="3200" b="0" dirty="0"/>
              <a:t>，必须通过参数传递方式得到对象名，然后通过对象名来访问。 </a:t>
            </a:r>
            <a:endParaRPr lang="zh-CN" altLang="en-US" sz="3200" b="0" kern="0" dirty="0"/>
          </a:p>
          <a:p>
            <a:pPr algn="just">
              <a:defRPr/>
            </a:pPr>
            <a:endParaRPr lang="zh-CN" altLang="en-US" sz="2801" b="0" kern="0" dirty="0">
              <a:latin typeface="隶书" pitchFamily="49" charset="-122"/>
            </a:endParaRPr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静态成员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17391876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2902" y="693490"/>
            <a:ext cx="11047692" cy="602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#include&lt;</a:t>
            </a:r>
            <a:r>
              <a:rPr kumimoji="1" lang="en-US" altLang="zh-CN" sz="2000" b="0" kern="0" dirty="0" err="1"/>
              <a:t>iostream.h</a:t>
            </a:r>
            <a:r>
              <a:rPr kumimoji="1" lang="en-US" altLang="zh-CN" sz="2000" b="0" kern="0" dirty="0"/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class </a:t>
            </a:r>
            <a:r>
              <a:rPr kumimoji="1" lang="en-US" altLang="zh-CN" sz="2000" b="0" kern="0" dirty="0" smtClean="0"/>
              <a:t>A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 smtClean="0"/>
              <a:t>{</a:t>
            </a:r>
            <a:endParaRPr kumimoji="1" lang="en-US" altLang="zh-CN" sz="2000" b="0" kern="0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public: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 A(</a:t>
            </a:r>
            <a:r>
              <a:rPr kumimoji="1" lang="en-US" altLang="zh-CN" sz="2000" b="0" kern="0" dirty="0" err="1"/>
              <a:t>int</a:t>
            </a:r>
            <a:r>
              <a:rPr kumimoji="1" lang="en-US" altLang="zh-CN" sz="2000" b="0" kern="0" dirty="0"/>
              <a:t> x1){ x=x1;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 void </a:t>
            </a:r>
            <a:r>
              <a:rPr kumimoji="1" lang="en-US" altLang="zh-CN" sz="2000" b="0" kern="0" dirty="0" err="1"/>
              <a:t>disp</a:t>
            </a:r>
            <a:r>
              <a:rPr kumimoji="1" lang="en-US" altLang="zh-CN" sz="2000" b="0" kern="0" dirty="0" smtClean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</a:t>
            </a:r>
            <a:r>
              <a:rPr kumimoji="1" lang="en-US" altLang="zh-CN" sz="2000" b="0" kern="0" dirty="0" smtClean="0"/>
              <a:t>   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	</a:t>
            </a:r>
            <a:r>
              <a:rPr kumimoji="1" lang="en-US" altLang="zh-CN" sz="2000" b="0" kern="0" dirty="0" smtClean="0"/>
              <a:t>       </a:t>
            </a:r>
            <a:r>
              <a:rPr kumimoji="1" lang="en-US" altLang="zh-CN" sz="2000" b="0" kern="0" dirty="0" err="1" smtClean="0"/>
              <a:t>cout</a:t>
            </a:r>
            <a:r>
              <a:rPr kumimoji="1" lang="en-US" altLang="zh-CN" sz="2000" b="0" kern="0" dirty="0"/>
              <a:t>&lt;&lt;"\</a:t>
            </a:r>
            <a:r>
              <a:rPr kumimoji="1" lang="en-US" altLang="zh-CN" sz="2000" b="0" kern="0" dirty="0" err="1"/>
              <a:t>nthis</a:t>
            </a:r>
            <a:r>
              <a:rPr kumimoji="1" lang="en-US" altLang="zh-CN" sz="2000" b="0" kern="0" dirty="0"/>
              <a:t>="&lt;&lt;this&lt;&lt;"when x="&lt;&lt;</a:t>
            </a:r>
            <a:r>
              <a:rPr kumimoji="1" lang="en-US" altLang="zh-CN" sz="2000" kern="0" dirty="0">
                <a:solidFill>
                  <a:srgbClr val="FF0000"/>
                </a:solidFill>
              </a:rPr>
              <a:t>this-&gt;x</a:t>
            </a:r>
            <a:r>
              <a:rPr kumimoji="1" lang="en-US" altLang="zh-CN" sz="2000" kern="0" dirty="0" smtClean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0" kern="0" dirty="0" smtClean="0">
                <a:solidFill>
                  <a:srgbClr val="FF0000"/>
                </a:solidFill>
              </a:rPr>
              <a:t>     </a:t>
            </a:r>
            <a:r>
              <a:rPr kumimoji="1" lang="en-US" altLang="zh-CN" sz="2000" b="0" kern="0" dirty="0" smtClean="0"/>
              <a:t>}</a:t>
            </a:r>
            <a:endParaRPr kumimoji="1" lang="en-US" altLang="zh-CN" sz="2000" b="0" kern="0" dirty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private: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  </a:t>
            </a:r>
            <a:r>
              <a:rPr kumimoji="1" lang="en-US" altLang="zh-CN" sz="2000" b="0" kern="0" dirty="0" err="1"/>
              <a:t>int</a:t>
            </a:r>
            <a:r>
              <a:rPr kumimoji="1" lang="en-US" altLang="zh-CN" sz="2000" b="0" kern="0" dirty="0"/>
              <a:t> x;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};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main()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{   </a:t>
            </a:r>
            <a:endParaRPr kumimoji="1" lang="en-US" altLang="zh-CN" sz="2000" b="0" kern="0" dirty="0" smtClean="0"/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</a:t>
            </a:r>
            <a:r>
              <a:rPr kumimoji="1" lang="en-US" altLang="zh-CN" sz="2000" b="0" kern="0" dirty="0" smtClean="0"/>
              <a:t>    A </a:t>
            </a:r>
            <a:r>
              <a:rPr kumimoji="1" lang="en-US" altLang="zh-CN" sz="2000" b="0" kern="0" dirty="0"/>
              <a:t>a(1),b(2),c(3);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</a:t>
            </a:r>
            <a:r>
              <a:rPr kumimoji="1" lang="en-US" altLang="zh-CN" sz="2000" b="0" kern="0" dirty="0" smtClean="0"/>
              <a:t> </a:t>
            </a:r>
            <a:r>
              <a:rPr kumimoji="1" lang="en-US" altLang="zh-CN" sz="2000" b="0" kern="0" dirty="0" err="1" smtClean="0"/>
              <a:t>a.disp</a:t>
            </a:r>
            <a:r>
              <a:rPr kumimoji="1" lang="en-US" altLang="zh-CN" sz="2000" b="0" kern="0" dirty="0"/>
              <a:t>();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</a:t>
            </a:r>
            <a:r>
              <a:rPr kumimoji="1" lang="en-US" altLang="zh-CN" sz="2000" b="0" kern="0" dirty="0" smtClean="0"/>
              <a:t> </a:t>
            </a:r>
            <a:r>
              <a:rPr kumimoji="1" lang="en-US" altLang="zh-CN" sz="2000" b="0" kern="0" dirty="0" err="1" smtClean="0"/>
              <a:t>b.disp</a:t>
            </a:r>
            <a:r>
              <a:rPr kumimoji="1" lang="en-US" altLang="zh-CN" sz="2000" b="0" kern="0" dirty="0"/>
              <a:t>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</a:t>
            </a:r>
            <a:r>
              <a:rPr kumimoji="1" lang="en-US" altLang="zh-CN" sz="2000" b="0" kern="0" dirty="0" smtClean="0"/>
              <a:t>  </a:t>
            </a:r>
            <a:r>
              <a:rPr kumimoji="1" lang="en-US" altLang="zh-CN" sz="2000" b="0" kern="0" dirty="0"/>
              <a:t>c .</a:t>
            </a:r>
            <a:r>
              <a:rPr kumimoji="1" lang="en-US" altLang="zh-CN" sz="2000" b="0" kern="0" dirty="0" err="1"/>
              <a:t>disp</a:t>
            </a:r>
            <a:r>
              <a:rPr kumimoji="1" lang="en-US" altLang="zh-CN" sz="2000" b="0" kern="0" dirty="0"/>
              <a:t>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     return 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kumimoji="1" lang="en-US" altLang="zh-CN" sz="2000" b="0" kern="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zh-CN" sz="2000" kern="0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7323311" y="3623513"/>
            <a:ext cx="3672737" cy="1440196"/>
          </a:xfrm>
          <a:prstGeom prst="rect">
            <a:avLst/>
          </a:prstGeom>
          <a:solidFill>
            <a:schemeClr val="accent1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 dirty="0"/>
              <a:t>this=0x0065FDF4    when x=1</a:t>
            </a:r>
          </a:p>
          <a:p>
            <a:pPr eaLnBrk="1" hangingPunct="1"/>
            <a:r>
              <a:rPr kumimoji="1" lang="en-US" altLang="zh-CN" sz="2000" b="1" dirty="0"/>
              <a:t>this=0x0065FDF0    when x=2</a:t>
            </a:r>
          </a:p>
          <a:p>
            <a:pPr eaLnBrk="1" hangingPunct="1"/>
            <a:r>
              <a:rPr kumimoji="1" lang="en-US" altLang="zh-CN" sz="2000" b="1" dirty="0"/>
              <a:t>this=0x0065FDEC    when x=3</a:t>
            </a:r>
          </a:p>
          <a:p>
            <a:pPr eaLnBrk="1" hangingPunct="1"/>
            <a:endParaRPr kumimoji="1" lang="en-US" altLang="zh-CN" sz="2000" dirty="0"/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712683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985838" y="398"/>
            <a:ext cx="6337473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例</a:t>
            </a:r>
            <a:r>
              <a:rPr kumimoji="1" lang="en-US" altLang="zh-CN" sz="3200" dirty="0" smtClean="0">
                <a:solidFill>
                  <a:schemeClr val="bg1"/>
                </a:solidFill>
              </a:rPr>
              <a:t>4.1  </a:t>
            </a:r>
            <a:r>
              <a:rPr kumimoji="1" lang="zh-CN" altLang="en-US" sz="3200" dirty="0">
                <a:solidFill>
                  <a:schemeClr val="bg1"/>
                </a:solidFill>
              </a:rPr>
              <a:t>显示</a:t>
            </a:r>
            <a:r>
              <a:rPr kumimoji="1" lang="en-US" altLang="zh-CN" sz="3200" dirty="0">
                <a:solidFill>
                  <a:schemeClr val="bg1"/>
                </a:solidFill>
              </a:rPr>
              <a:t>this</a:t>
            </a:r>
            <a:r>
              <a:rPr kumimoji="1" lang="zh-CN" altLang="en-US" sz="3200" dirty="0">
                <a:solidFill>
                  <a:schemeClr val="bg1"/>
                </a:solidFill>
              </a:rPr>
              <a:t>指针的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值</a:t>
            </a:r>
            <a:r>
              <a:rPr kumimoji="1" lang="zh-CN" altLang="en-US" sz="3200" dirty="0">
                <a:solidFill>
                  <a:schemeClr val="bg1"/>
                </a:solidFill>
              </a:rPr>
              <a:t>（显式）</a:t>
            </a:r>
          </a:p>
        </p:txBody>
      </p:sp>
    </p:spTree>
    <p:extLst>
      <p:ext uri="{BB962C8B-B14F-4D97-AF65-F5344CB8AC3E}">
        <p14:creationId xmlns:p14="http://schemas.microsoft.com/office/powerpoint/2010/main" val="19029992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2725" y="1295700"/>
            <a:ext cx="11637089" cy="480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 smtClean="0"/>
              <a:t>定义</a:t>
            </a:r>
            <a:r>
              <a:rPr lang="zh-CN" altLang="en-US" b="0" kern="0" dirty="0"/>
              <a:t>静态成员函数的格式如下</a:t>
            </a:r>
            <a:r>
              <a:rPr lang="en-US" altLang="zh-CN" b="0" kern="0" dirty="0"/>
              <a:t>: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solidFill>
                  <a:srgbClr val="D60093"/>
                </a:solidFill>
              </a:rPr>
              <a:t>    static </a:t>
            </a:r>
            <a:r>
              <a:rPr lang="zh-CN" altLang="en-US" b="0" kern="0" dirty="0">
                <a:solidFill>
                  <a:srgbClr val="D60093"/>
                </a:solidFill>
              </a:rPr>
              <a:t>返回类型 静态成员函数名（参数表）</a:t>
            </a:r>
            <a:r>
              <a:rPr lang="en-US" altLang="zh-CN" b="0" kern="0" dirty="0">
                <a:solidFill>
                  <a:srgbClr val="D60093"/>
                </a:solidFill>
              </a:rPr>
              <a:t>;</a:t>
            </a:r>
          </a:p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 smtClean="0">
                <a:solidFill>
                  <a:schemeClr val="bg2"/>
                </a:solidFill>
              </a:rPr>
              <a:t>使用</a:t>
            </a:r>
            <a:r>
              <a:rPr lang="zh-CN" altLang="en-US" b="0" kern="0" dirty="0">
                <a:solidFill>
                  <a:schemeClr val="bg2"/>
                </a:solidFill>
              </a:rPr>
              <a:t>目的：</a:t>
            </a:r>
            <a:r>
              <a:rPr lang="zh-CN" altLang="en-US" b="0" kern="0" dirty="0"/>
              <a:t>在对象建立之前处理静态数据成员或全局变量 </a:t>
            </a:r>
            <a:endParaRPr lang="zh-CN" altLang="en-US" b="0" kern="0" dirty="0">
              <a:solidFill>
                <a:srgbClr val="D60093"/>
              </a:solidFill>
            </a:endParaRPr>
          </a:p>
          <a:p>
            <a:pPr algn="just">
              <a:buFont typeface="Wingdings" panose="05000000000000000000" pitchFamily="2" charset="2"/>
              <a:buChar char="l"/>
              <a:defRPr/>
            </a:pPr>
            <a:r>
              <a:rPr lang="zh-CN" altLang="en-US" b="0" kern="0" dirty="0" smtClean="0"/>
              <a:t>使用</a:t>
            </a:r>
            <a:r>
              <a:rPr lang="zh-CN" altLang="en-US" b="0" kern="0" dirty="0"/>
              <a:t>公有静态成员函数的一般格式与静态数据成员类似</a:t>
            </a:r>
            <a:r>
              <a:rPr lang="en-US" altLang="zh-CN" b="0" kern="0" dirty="0"/>
              <a:t>,</a:t>
            </a:r>
            <a:r>
              <a:rPr lang="zh-CN" altLang="en-US" b="0" kern="0" dirty="0" smtClean="0"/>
              <a:t>有</a:t>
            </a:r>
            <a:r>
              <a:rPr lang="zh-CN" altLang="en-US" b="0" kern="0" dirty="0"/>
              <a:t>如下几种</a:t>
            </a:r>
            <a:r>
              <a:rPr lang="en-US" altLang="zh-CN" b="0" kern="0" dirty="0"/>
              <a:t>:</a:t>
            </a:r>
          </a:p>
          <a:p>
            <a:pPr marL="0" indent="0" algn="just">
              <a:buNone/>
              <a:defRPr/>
            </a:pPr>
            <a:r>
              <a:rPr lang="en-US" altLang="zh-CN" b="0" kern="0" dirty="0">
                <a:solidFill>
                  <a:srgbClr val="D60093"/>
                </a:solidFill>
              </a:rPr>
              <a:t>	</a:t>
            </a:r>
            <a:r>
              <a:rPr lang="zh-CN" altLang="en-US" b="0" kern="0" dirty="0" smtClean="0">
                <a:solidFill>
                  <a:srgbClr val="D60093"/>
                </a:solidFill>
              </a:rPr>
              <a:t>类</a:t>
            </a:r>
            <a:r>
              <a:rPr lang="zh-CN" altLang="en-US" b="0" kern="0" dirty="0">
                <a:solidFill>
                  <a:srgbClr val="D60093"/>
                </a:solidFill>
              </a:rPr>
              <a:t>名</a:t>
            </a:r>
            <a:r>
              <a:rPr lang="en-US" altLang="zh-CN" b="0" kern="0" dirty="0">
                <a:solidFill>
                  <a:srgbClr val="D60093"/>
                </a:solidFill>
              </a:rPr>
              <a:t>::</a:t>
            </a:r>
            <a:r>
              <a:rPr lang="zh-CN" altLang="en-US" b="0" kern="0" dirty="0">
                <a:solidFill>
                  <a:srgbClr val="D60093"/>
                </a:solidFill>
              </a:rPr>
              <a:t>静态成员函数名</a:t>
            </a:r>
            <a:r>
              <a:rPr lang="en-US" altLang="zh-CN" b="0" kern="0" dirty="0">
                <a:solidFill>
                  <a:srgbClr val="D60093"/>
                </a:solidFill>
              </a:rPr>
              <a:t>(</a:t>
            </a:r>
            <a:r>
              <a:rPr lang="zh-CN" altLang="en-US" b="0" kern="0" dirty="0">
                <a:solidFill>
                  <a:srgbClr val="D60093"/>
                </a:solidFill>
              </a:rPr>
              <a:t>实参表</a:t>
            </a:r>
            <a:r>
              <a:rPr lang="en-US" altLang="zh-CN" b="0" kern="0" dirty="0">
                <a:solidFill>
                  <a:srgbClr val="D60093"/>
                </a:solidFill>
              </a:rPr>
              <a:t>)</a:t>
            </a:r>
          </a:p>
          <a:p>
            <a:pPr marL="0" indent="0" algn="just">
              <a:buNone/>
              <a:defRPr/>
            </a:pPr>
            <a:r>
              <a:rPr lang="en-US" altLang="zh-CN" b="0" kern="0" dirty="0">
                <a:solidFill>
                  <a:srgbClr val="D60093"/>
                </a:solidFill>
              </a:rPr>
              <a:t>	</a:t>
            </a:r>
            <a:r>
              <a:rPr lang="zh-CN" altLang="en-US" b="0" kern="0" dirty="0" smtClean="0">
                <a:solidFill>
                  <a:srgbClr val="D60093"/>
                </a:solidFill>
              </a:rPr>
              <a:t>对象</a:t>
            </a:r>
            <a:r>
              <a:rPr lang="en-US" altLang="zh-CN" b="0" kern="0" dirty="0">
                <a:solidFill>
                  <a:srgbClr val="D60093"/>
                </a:solidFill>
              </a:rPr>
              <a:t>. </a:t>
            </a:r>
            <a:r>
              <a:rPr lang="zh-CN" altLang="en-US" b="0" kern="0" dirty="0">
                <a:solidFill>
                  <a:srgbClr val="D60093"/>
                </a:solidFill>
              </a:rPr>
              <a:t>静态成员函数名</a:t>
            </a:r>
            <a:r>
              <a:rPr lang="en-US" altLang="zh-CN" b="0" kern="0" dirty="0">
                <a:solidFill>
                  <a:srgbClr val="D60093"/>
                </a:solidFill>
              </a:rPr>
              <a:t>(</a:t>
            </a:r>
            <a:r>
              <a:rPr lang="zh-CN" altLang="en-US" b="0" kern="0" dirty="0">
                <a:solidFill>
                  <a:srgbClr val="D60093"/>
                </a:solidFill>
              </a:rPr>
              <a:t>实参表</a:t>
            </a:r>
            <a:r>
              <a:rPr lang="en-US" altLang="zh-CN" b="0" kern="0" dirty="0">
                <a:solidFill>
                  <a:srgbClr val="D60093"/>
                </a:solidFill>
              </a:rPr>
              <a:t>)</a:t>
            </a:r>
          </a:p>
          <a:p>
            <a:pPr marL="0" indent="0" algn="just">
              <a:buNone/>
              <a:defRPr/>
            </a:pPr>
            <a:r>
              <a:rPr lang="en-US" altLang="zh-CN" b="0" kern="0" dirty="0">
                <a:solidFill>
                  <a:srgbClr val="D60093"/>
                </a:solidFill>
              </a:rPr>
              <a:t>	</a:t>
            </a:r>
            <a:r>
              <a:rPr lang="zh-CN" altLang="en-US" b="0" kern="0" dirty="0" smtClean="0">
                <a:solidFill>
                  <a:srgbClr val="D60093"/>
                </a:solidFill>
              </a:rPr>
              <a:t>对象</a:t>
            </a:r>
            <a:r>
              <a:rPr lang="zh-CN" altLang="en-US" b="0" kern="0" dirty="0">
                <a:solidFill>
                  <a:srgbClr val="D60093"/>
                </a:solidFill>
              </a:rPr>
              <a:t>指针</a:t>
            </a:r>
            <a:r>
              <a:rPr lang="en-US" altLang="zh-CN" b="0" kern="0" dirty="0">
                <a:solidFill>
                  <a:srgbClr val="D60093"/>
                </a:solidFill>
              </a:rPr>
              <a:t>-&gt;</a:t>
            </a:r>
            <a:r>
              <a:rPr lang="zh-CN" altLang="en-US" b="0" kern="0" dirty="0">
                <a:solidFill>
                  <a:srgbClr val="D60093"/>
                </a:solidFill>
              </a:rPr>
              <a:t>静态成员函数名</a:t>
            </a:r>
            <a:r>
              <a:rPr lang="en-US" altLang="zh-CN" b="0" kern="0" dirty="0">
                <a:solidFill>
                  <a:srgbClr val="D60093"/>
                </a:solidFill>
              </a:rPr>
              <a:t>(</a:t>
            </a:r>
            <a:r>
              <a:rPr lang="zh-CN" altLang="en-US" b="0" kern="0" dirty="0">
                <a:solidFill>
                  <a:srgbClr val="D60093"/>
                </a:solidFill>
              </a:rPr>
              <a:t>实参表</a:t>
            </a:r>
            <a:r>
              <a:rPr lang="en-US" altLang="zh-CN" b="0" kern="0" dirty="0">
                <a:solidFill>
                  <a:srgbClr val="D60093"/>
                </a:solidFill>
              </a:rPr>
              <a:t>)</a:t>
            </a:r>
          </a:p>
          <a:p>
            <a:pPr>
              <a:buFont typeface="Wingdings" pitchFamily="2" charset="2"/>
              <a:buNone/>
              <a:defRPr/>
            </a:pPr>
            <a:endParaRPr lang="en-US" altLang="zh-CN" sz="2400" kern="0" dirty="0">
              <a:solidFill>
                <a:srgbClr val="D60093"/>
              </a:solidFill>
            </a:endParaRPr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静态成员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4341760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921496" y="924139"/>
            <a:ext cx="828231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dirty="0"/>
              <a:t>#include&lt;</a:t>
            </a:r>
            <a:r>
              <a:rPr kumimoji="1" lang="en-US" altLang="zh-CN" dirty="0" err="1"/>
              <a:t>iostream.h</a:t>
            </a:r>
            <a:r>
              <a:rPr kumimoji="1" lang="en-US" altLang="zh-CN" dirty="0"/>
              <a:t>&gt;</a:t>
            </a:r>
          </a:p>
          <a:p>
            <a:pPr algn="just"/>
            <a:r>
              <a:rPr kumimoji="1" lang="en-US" altLang="zh-CN" dirty="0"/>
              <a:t>#include&lt;</a:t>
            </a:r>
            <a:r>
              <a:rPr kumimoji="1" lang="en-US" altLang="zh-CN" dirty="0" err="1"/>
              <a:t>string.h</a:t>
            </a:r>
            <a:r>
              <a:rPr kumimoji="1" lang="en-US" altLang="zh-CN" dirty="0"/>
              <a:t>&gt;</a:t>
            </a:r>
          </a:p>
          <a:p>
            <a:pPr algn="just"/>
            <a:r>
              <a:rPr kumimoji="1" lang="en-US" altLang="zh-CN" dirty="0"/>
              <a:t>class Student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{</a:t>
            </a:r>
            <a:endParaRPr kumimoji="1" lang="en-US" altLang="zh-CN" dirty="0"/>
          </a:p>
          <a:p>
            <a:pPr algn="just"/>
            <a:r>
              <a:rPr kumimoji="1" lang="en-US" altLang="zh-CN" dirty="0"/>
              <a:t> </a:t>
            </a:r>
            <a:r>
              <a:rPr kumimoji="1" lang="en-US" altLang="zh-CN" dirty="0" smtClean="0"/>
              <a:t>private</a:t>
            </a:r>
            <a:r>
              <a:rPr kumimoji="1" lang="en-US" altLang="zh-CN" dirty="0"/>
              <a:t>:	 </a:t>
            </a:r>
          </a:p>
          <a:p>
            <a:pPr algn="just"/>
            <a:r>
              <a:rPr kumimoji="1" lang="en-US" altLang="zh-CN" dirty="0"/>
              <a:t>        </a:t>
            </a:r>
            <a:r>
              <a:rPr kumimoji="1" lang="en-US" altLang="zh-CN" dirty="0" smtClean="0"/>
              <a:t>  char </a:t>
            </a:r>
            <a:r>
              <a:rPr kumimoji="1" lang="en-US" altLang="zh-CN" dirty="0"/>
              <a:t>*name;     </a:t>
            </a:r>
          </a:p>
          <a:p>
            <a:pPr algn="just"/>
            <a:r>
              <a:rPr kumimoji="1" lang="en-US" altLang="zh-CN" dirty="0"/>
              <a:t>	char *</a:t>
            </a:r>
            <a:r>
              <a:rPr kumimoji="1" lang="en-US" altLang="zh-CN" dirty="0" err="1"/>
              <a:t>stu_no</a:t>
            </a:r>
            <a:r>
              <a:rPr kumimoji="1" lang="en-US" altLang="zh-CN" dirty="0"/>
              <a:t>; </a:t>
            </a:r>
          </a:p>
          <a:p>
            <a:pPr algn="just"/>
            <a:r>
              <a:rPr kumimoji="1" lang="en-US" altLang="zh-CN" dirty="0"/>
              <a:t>	float score;                       </a:t>
            </a:r>
          </a:p>
          <a:p>
            <a:pPr algn="just"/>
            <a:r>
              <a:rPr kumimoji="1" lang="en-US" altLang="zh-CN" dirty="0">
                <a:solidFill>
                  <a:srgbClr val="FF33CC"/>
                </a:solidFill>
              </a:rPr>
              <a:t>	static </a:t>
            </a:r>
            <a:r>
              <a:rPr kumimoji="1" lang="en-US" altLang="zh-CN" dirty="0" err="1">
                <a:solidFill>
                  <a:srgbClr val="FF33CC"/>
                </a:solidFill>
              </a:rPr>
              <a:t>int</a:t>
            </a:r>
            <a:r>
              <a:rPr kumimoji="1" lang="en-US" altLang="zh-CN" dirty="0">
                <a:solidFill>
                  <a:srgbClr val="FF33CC"/>
                </a:solidFill>
              </a:rPr>
              <a:t> count;                </a:t>
            </a:r>
          </a:p>
          <a:p>
            <a:pPr algn="just"/>
            <a:r>
              <a:rPr kumimoji="1" lang="en-US" altLang="zh-CN" dirty="0">
                <a:solidFill>
                  <a:srgbClr val="FF33CC"/>
                </a:solidFill>
              </a:rPr>
              <a:t>         static float sum;</a:t>
            </a:r>
            <a:r>
              <a:rPr kumimoji="1" lang="en-US" altLang="zh-CN" dirty="0"/>
              <a:t>        </a:t>
            </a:r>
          </a:p>
          <a:p>
            <a:pPr algn="just"/>
            <a:r>
              <a:rPr kumimoji="1" lang="en-US" altLang="zh-CN" dirty="0"/>
              <a:t>  </a:t>
            </a:r>
            <a:r>
              <a:rPr kumimoji="1" lang="en-US" altLang="zh-CN" dirty="0" smtClean="0"/>
              <a:t>public</a:t>
            </a:r>
            <a:r>
              <a:rPr kumimoji="1" lang="en-US" altLang="zh-CN" dirty="0"/>
              <a:t>:</a:t>
            </a:r>
          </a:p>
          <a:p>
            <a:pPr algn="just"/>
            <a:r>
              <a:rPr kumimoji="1" lang="en-US" altLang="zh-CN" dirty="0"/>
              <a:t>        Student(char *name1,char *stu_no1,float score1); </a:t>
            </a:r>
          </a:p>
          <a:p>
            <a:pPr algn="just"/>
            <a:r>
              <a:rPr kumimoji="1" lang="en-US" altLang="zh-CN" dirty="0"/>
              <a:t>	 ~Student();                                      </a:t>
            </a:r>
          </a:p>
          <a:p>
            <a:pPr algn="just"/>
            <a:r>
              <a:rPr kumimoji="1" lang="en-US" altLang="zh-CN" dirty="0"/>
              <a:t>        void show(); </a:t>
            </a:r>
          </a:p>
          <a:p>
            <a:pPr algn="just"/>
            <a:r>
              <a:rPr kumimoji="1" lang="en-US" altLang="zh-CN" dirty="0">
                <a:solidFill>
                  <a:srgbClr val="D60093"/>
                </a:solidFill>
              </a:rPr>
              <a:t>        static void </a:t>
            </a:r>
            <a:r>
              <a:rPr kumimoji="1" lang="en-US" altLang="zh-CN" dirty="0" err="1">
                <a:solidFill>
                  <a:srgbClr val="D60093"/>
                </a:solidFill>
              </a:rPr>
              <a:t>show_count_sum</a:t>
            </a:r>
            <a:r>
              <a:rPr kumimoji="1" lang="en-US" altLang="zh-CN" dirty="0">
                <a:solidFill>
                  <a:srgbClr val="D60093"/>
                </a:solidFill>
              </a:rPr>
              <a:t>();</a:t>
            </a:r>
            <a:endParaRPr kumimoji="1" lang="en-US" altLang="zh-CN" dirty="0"/>
          </a:p>
          <a:p>
            <a:pPr algn="just"/>
            <a:r>
              <a:rPr kumimoji="1" lang="en-US" altLang="zh-CN" dirty="0"/>
              <a:t>};</a:t>
            </a:r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4.19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成员函数来访问静态数据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10613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ChangeArrowheads="1"/>
          </p:cNvSpPr>
          <p:nvPr/>
        </p:nvSpPr>
        <p:spPr bwMode="auto">
          <a:xfrm>
            <a:off x="1923084" y="621482"/>
            <a:ext cx="8353771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dirty="0"/>
              <a:t>Student::Student(char *name1,char *stu_no1,float score1 )</a:t>
            </a:r>
          </a:p>
          <a:p>
            <a:pPr algn="just"/>
            <a:r>
              <a:rPr kumimoji="1" lang="en-US" altLang="zh-CN" dirty="0"/>
              <a:t>{      </a:t>
            </a:r>
            <a:endParaRPr kumimoji="1" lang="en-US" altLang="zh-CN" dirty="0" smtClean="0"/>
          </a:p>
          <a:p>
            <a:pPr algn="just"/>
            <a:r>
              <a:rPr kumimoji="1" lang="en-US" altLang="zh-CN" dirty="0"/>
              <a:t> </a:t>
            </a:r>
            <a:r>
              <a:rPr kumimoji="1" lang="en-US" altLang="zh-CN" dirty="0" smtClean="0"/>
              <a:t>      name=new </a:t>
            </a:r>
            <a:r>
              <a:rPr kumimoji="1" lang="en-US" altLang="zh-CN" dirty="0"/>
              <a:t>char[</a:t>
            </a:r>
            <a:r>
              <a:rPr kumimoji="1" lang="en-US" altLang="zh-CN" dirty="0" err="1"/>
              <a:t>strlen</a:t>
            </a:r>
            <a:r>
              <a:rPr kumimoji="1" lang="en-US" altLang="zh-CN" dirty="0"/>
              <a:t>(name1)+1];</a:t>
            </a:r>
          </a:p>
          <a:p>
            <a:pPr algn="just"/>
            <a:r>
              <a:rPr kumimoji="1" lang="en-US" altLang="zh-CN" dirty="0"/>
              <a:t>        </a:t>
            </a:r>
            <a:r>
              <a:rPr kumimoji="1" lang="en-US" altLang="zh-CN" dirty="0" err="1"/>
              <a:t>strcpy</a:t>
            </a:r>
            <a:r>
              <a:rPr kumimoji="1" lang="en-US" altLang="zh-CN" dirty="0"/>
              <a:t>(name,name1);</a:t>
            </a:r>
          </a:p>
          <a:p>
            <a:pPr algn="just"/>
            <a:r>
              <a:rPr kumimoji="1" lang="en-US" altLang="zh-CN" dirty="0"/>
              <a:t>        </a:t>
            </a:r>
            <a:r>
              <a:rPr kumimoji="1" lang="en-US" altLang="zh-CN" dirty="0" err="1"/>
              <a:t>stu_no</a:t>
            </a:r>
            <a:r>
              <a:rPr kumimoji="1" lang="en-US" altLang="zh-CN" dirty="0"/>
              <a:t>=new char[</a:t>
            </a:r>
            <a:r>
              <a:rPr kumimoji="1" lang="en-US" altLang="zh-CN" dirty="0" err="1"/>
              <a:t>strlen</a:t>
            </a:r>
            <a:r>
              <a:rPr kumimoji="1" lang="en-US" altLang="zh-CN" dirty="0"/>
              <a:t>(stu_no1)+1];</a:t>
            </a:r>
          </a:p>
          <a:p>
            <a:pPr algn="just"/>
            <a:r>
              <a:rPr kumimoji="1" lang="en-US" altLang="zh-CN" dirty="0"/>
              <a:t>       </a:t>
            </a:r>
            <a:r>
              <a:rPr kumimoji="1" lang="en-US" altLang="zh-CN" dirty="0" err="1"/>
              <a:t>strcpy</a:t>
            </a:r>
            <a:r>
              <a:rPr kumimoji="1" lang="en-US" altLang="zh-CN" dirty="0"/>
              <a:t>(stu_no,stu_no1);</a:t>
            </a:r>
          </a:p>
          <a:p>
            <a:pPr algn="just"/>
            <a:r>
              <a:rPr kumimoji="1" lang="en-US" altLang="zh-CN" dirty="0"/>
              <a:t>       score=score1;</a:t>
            </a:r>
          </a:p>
          <a:p>
            <a:pPr algn="just"/>
            <a:r>
              <a:rPr kumimoji="1" lang="en-US" altLang="zh-CN" dirty="0"/>
              <a:t>       </a:t>
            </a:r>
            <a:r>
              <a:rPr kumimoji="1" lang="en-US" altLang="zh-CN" dirty="0">
                <a:solidFill>
                  <a:srgbClr val="FF33CC"/>
                </a:solidFill>
              </a:rPr>
              <a:t>++count;</a:t>
            </a:r>
            <a:r>
              <a:rPr kumimoji="1" lang="en-US" altLang="zh-CN" dirty="0"/>
              <a:t>                         // </a:t>
            </a:r>
            <a:r>
              <a:rPr kumimoji="1" lang="zh-CN" altLang="en-US" dirty="0"/>
              <a:t>累加学生人数</a:t>
            </a:r>
          </a:p>
          <a:p>
            <a:pPr algn="just"/>
            <a:r>
              <a:rPr kumimoji="1" lang="zh-CN" altLang="en-US" dirty="0"/>
              <a:t>       </a:t>
            </a:r>
            <a:r>
              <a:rPr kumimoji="1" lang="en-US" altLang="zh-CN" dirty="0">
                <a:solidFill>
                  <a:srgbClr val="FF33CC"/>
                </a:solidFill>
              </a:rPr>
              <a:t>sum=</a:t>
            </a:r>
            <a:r>
              <a:rPr kumimoji="1" lang="en-US" altLang="zh-CN" dirty="0" err="1">
                <a:solidFill>
                  <a:srgbClr val="FF33CC"/>
                </a:solidFill>
              </a:rPr>
              <a:t>sum+score</a:t>
            </a:r>
            <a:r>
              <a:rPr kumimoji="1" lang="en-US" altLang="zh-CN" dirty="0">
                <a:solidFill>
                  <a:srgbClr val="FF33CC"/>
                </a:solidFill>
              </a:rPr>
              <a:t>;</a:t>
            </a:r>
            <a:r>
              <a:rPr kumimoji="1" lang="en-US" altLang="zh-CN" dirty="0"/>
              <a:t>             // </a:t>
            </a:r>
            <a:r>
              <a:rPr kumimoji="1" lang="zh-CN" altLang="en-US" dirty="0"/>
              <a:t>累加总成绩 </a:t>
            </a:r>
          </a:p>
          <a:p>
            <a:pPr algn="just"/>
            <a:r>
              <a:rPr kumimoji="1" lang="en-US" altLang="zh-CN" dirty="0"/>
              <a:t>}</a:t>
            </a:r>
          </a:p>
          <a:p>
            <a:pPr algn="just"/>
            <a:r>
              <a:rPr kumimoji="1" lang="en-US" altLang="zh-CN" dirty="0"/>
              <a:t>Student::~Student()</a:t>
            </a:r>
          </a:p>
          <a:p>
            <a:pPr algn="just"/>
            <a:r>
              <a:rPr kumimoji="1" lang="en-US" altLang="zh-CN" dirty="0"/>
              <a:t>{</a:t>
            </a:r>
          </a:p>
          <a:p>
            <a:pPr algn="just"/>
            <a:r>
              <a:rPr kumimoji="1" lang="en-US" altLang="zh-CN" dirty="0"/>
              <a:t>       delete []name;</a:t>
            </a:r>
          </a:p>
          <a:p>
            <a:pPr algn="just"/>
            <a:r>
              <a:rPr kumimoji="1" lang="en-US" altLang="zh-CN" dirty="0"/>
              <a:t>       delete []</a:t>
            </a:r>
            <a:r>
              <a:rPr kumimoji="1" lang="en-US" altLang="zh-CN" dirty="0" err="1"/>
              <a:t>stu_no</a:t>
            </a:r>
            <a:r>
              <a:rPr kumimoji="1" lang="en-US" altLang="zh-CN" dirty="0"/>
              <a:t>;</a:t>
            </a:r>
          </a:p>
          <a:p>
            <a:pPr algn="just"/>
            <a:r>
              <a:rPr kumimoji="1" lang="en-US" altLang="zh-CN" dirty="0"/>
              <a:t>       </a:t>
            </a:r>
            <a:r>
              <a:rPr kumimoji="1" lang="en-US" altLang="zh-CN" dirty="0">
                <a:solidFill>
                  <a:srgbClr val="FF33CC"/>
                </a:solidFill>
              </a:rPr>
              <a:t>--count;</a:t>
            </a:r>
          </a:p>
          <a:p>
            <a:pPr algn="just"/>
            <a:r>
              <a:rPr kumimoji="1" lang="en-US" altLang="zh-CN" dirty="0"/>
              <a:t>       </a:t>
            </a:r>
            <a:r>
              <a:rPr kumimoji="1" lang="en-US" altLang="zh-CN" dirty="0">
                <a:solidFill>
                  <a:srgbClr val="FF33CC"/>
                </a:solidFill>
              </a:rPr>
              <a:t>sum=sum-score;</a:t>
            </a:r>
            <a:r>
              <a:rPr kumimoji="1" lang="en-US" altLang="zh-CN" dirty="0"/>
              <a:t>   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}  </a:t>
            </a:r>
            <a:endParaRPr kumimoji="1" lang="en-US" altLang="zh-CN" dirty="0"/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4.19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成员函数来访问静态数据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64156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1921497" y="1219483"/>
            <a:ext cx="8355359" cy="4360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sz="2000"/>
              <a:t>void Student::show()</a:t>
            </a:r>
          </a:p>
          <a:p>
            <a:pPr algn="just"/>
            <a:r>
              <a:rPr kumimoji="1" lang="en-US" altLang="zh-CN" sz="2000"/>
              <a:t>{</a:t>
            </a:r>
          </a:p>
          <a:p>
            <a:pPr algn="just"/>
            <a:r>
              <a:rPr kumimoji="1" lang="en-US" altLang="zh-CN" sz="2000"/>
              <a:t>	    cout&lt;&lt;"\n name: "&lt;&lt;name;</a:t>
            </a:r>
          </a:p>
          <a:p>
            <a:pPr algn="just"/>
            <a:r>
              <a:rPr kumimoji="1" lang="en-US" altLang="zh-CN" sz="2000"/>
              <a:t>	    cout&lt;&lt;"\n stu_no: "&lt;&lt;stu_no;</a:t>
            </a:r>
          </a:p>
          <a:p>
            <a:pPr algn="just"/>
            <a:r>
              <a:rPr kumimoji="1" lang="en-US" altLang="zh-CN" sz="2000"/>
              <a:t>	    cout&lt;&lt;"\n score: "&lt;&lt;score;</a:t>
            </a:r>
          </a:p>
          <a:p>
            <a:pPr algn="just"/>
            <a:r>
              <a:rPr kumimoji="1" lang="en-US" altLang="zh-CN" sz="2000"/>
              <a:t>}</a:t>
            </a:r>
          </a:p>
          <a:p>
            <a:pPr algn="just"/>
            <a:r>
              <a:rPr kumimoji="1" lang="en-US" altLang="zh-CN" sz="2000">
                <a:solidFill>
                  <a:srgbClr val="D60093"/>
                </a:solidFill>
              </a:rPr>
              <a:t>void Student::show_count_sum()</a:t>
            </a:r>
            <a:r>
              <a:rPr kumimoji="1" lang="en-US" altLang="zh-CN" sz="2000"/>
              <a:t>       // </a:t>
            </a:r>
            <a:r>
              <a:rPr kumimoji="1" lang="zh-CN" altLang="en-US" sz="2000"/>
              <a:t>静态成员函数</a:t>
            </a:r>
          </a:p>
          <a:p>
            <a:pPr algn="just"/>
            <a:r>
              <a:rPr kumimoji="1" lang="en-US" altLang="zh-CN" sz="2000"/>
              <a:t>{</a:t>
            </a:r>
          </a:p>
          <a:p>
            <a:pPr algn="just"/>
            <a:r>
              <a:rPr kumimoji="1" lang="en-US" altLang="zh-CN" sz="2000"/>
              <a:t>	    cout&lt;&lt;"\n count: "&lt;&lt;count;    // </a:t>
            </a:r>
            <a:r>
              <a:rPr kumimoji="1" lang="zh-CN" altLang="en-US" sz="2000"/>
              <a:t>输出静态数据成员</a:t>
            </a:r>
          </a:p>
          <a:p>
            <a:pPr algn="just"/>
            <a:r>
              <a:rPr kumimoji="1" lang="zh-CN" altLang="en-US" sz="2000"/>
              <a:t>             </a:t>
            </a:r>
            <a:r>
              <a:rPr kumimoji="1" lang="en-US" altLang="zh-CN" sz="2000"/>
              <a:t>cout&lt;&lt;"\n sum: "&lt;&lt;sum;        // </a:t>
            </a:r>
            <a:r>
              <a:rPr kumimoji="1" lang="zh-CN" altLang="en-US" sz="2000"/>
              <a:t>输出静态数据成员</a:t>
            </a:r>
          </a:p>
          <a:p>
            <a:pPr algn="just"/>
            <a:r>
              <a:rPr kumimoji="1" lang="en-US" altLang="zh-CN" sz="2000"/>
              <a:t>}</a:t>
            </a:r>
          </a:p>
          <a:p>
            <a:pPr algn="just"/>
            <a:r>
              <a:rPr kumimoji="1" lang="en-US" altLang="zh-CN" sz="2000"/>
              <a:t>int Student::count=0;               // </a:t>
            </a:r>
            <a:r>
              <a:rPr kumimoji="1" lang="zh-CN" altLang="en-US" sz="2000"/>
              <a:t>静态数据成员初始化</a:t>
            </a:r>
          </a:p>
          <a:p>
            <a:pPr algn="just"/>
            <a:r>
              <a:rPr kumimoji="1" lang="en-US" altLang="zh-CN" sz="2000"/>
              <a:t>float Student::sum=0.0;           // </a:t>
            </a:r>
            <a:r>
              <a:rPr kumimoji="1" lang="zh-CN" altLang="en-US" sz="2000"/>
              <a:t>静态数据成员初始化</a:t>
            </a:r>
          </a:p>
          <a:p>
            <a:endParaRPr kumimoji="1" lang="en-US" altLang="zh-CN" sz="2000"/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4.19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成员函数来访问静态数据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4679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1130624" y="1143265"/>
            <a:ext cx="10873208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sz="2800" dirty="0"/>
              <a:t>void main()</a:t>
            </a:r>
          </a:p>
          <a:p>
            <a:pPr algn="just"/>
            <a:r>
              <a:rPr kumimoji="1" lang="en-US" altLang="zh-CN" sz="2800" dirty="0"/>
              <a:t>{  </a:t>
            </a:r>
            <a:endParaRPr kumimoji="1" lang="en-US" altLang="zh-CN" sz="2800" dirty="0" smtClean="0"/>
          </a:p>
          <a:p>
            <a:pPr algn="just"/>
            <a:r>
              <a:rPr kumimoji="1" lang="en-US" altLang="zh-CN" sz="2800" dirty="0"/>
              <a:t> </a:t>
            </a:r>
            <a:r>
              <a:rPr kumimoji="1" lang="en-US" altLang="zh-CN" sz="2800" dirty="0" smtClean="0"/>
              <a:t>     Student </a:t>
            </a:r>
            <a:r>
              <a:rPr kumimoji="1" lang="en-US" altLang="zh-CN" sz="2800" dirty="0"/>
              <a:t>stu1("Liming","990201",90); </a:t>
            </a:r>
          </a:p>
          <a:p>
            <a:pPr algn="just"/>
            <a:r>
              <a:rPr kumimoji="1" lang="en-US" altLang="zh-CN" sz="2800" dirty="0"/>
              <a:t>   </a:t>
            </a:r>
            <a:r>
              <a:rPr kumimoji="1" lang="en-US" altLang="zh-CN" sz="2800" dirty="0" smtClean="0"/>
              <a:t>   stu1.show</a:t>
            </a:r>
            <a:r>
              <a:rPr kumimoji="1" lang="en-US" altLang="zh-CN" sz="2800" dirty="0"/>
              <a:t>();      </a:t>
            </a:r>
          </a:p>
          <a:p>
            <a:pPr algn="just"/>
            <a:r>
              <a:rPr kumimoji="1" lang="en-US" altLang="zh-CN" sz="2800" dirty="0"/>
              <a:t>   </a:t>
            </a:r>
            <a:r>
              <a:rPr kumimoji="1" lang="en-US" altLang="zh-CN" sz="2800" dirty="0" smtClean="0"/>
              <a:t>    </a:t>
            </a:r>
            <a:r>
              <a:rPr kumimoji="1" lang="en-US" altLang="zh-CN" sz="2800" dirty="0" smtClean="0">
                <a:solidFill>
                  <a:srgbClr val="D60093"/>
                </a:solidFill>
              </a:rPr>
              <a:t>Student</a:t>
            </a:r>
            <a:r>
              <a:rPr kumimoji="1" lang="en-US" altLang="zh-CN" sz="2800" dirty="0">
                <a:solidFill>
                  <a:srgbClr val="D60093"/>
                </a:solidFill>
              </a:rPr>
              <a:t>::</a:t>
            </a:r>
            <a:r>
              <a:rPr kumimoji="1" lang="en-US" altLang="zh-CN" sz="2800" dirty="0" err="1">
                <a:solidFill>
                  <a:srgbClr val="D60093"/>
                </a:solidFill>
              </a:rPr>
              <a:t>show_count_sum</a:t>
            </a:r>
            <a:r>
              <a:rPr kumimoji="1" lang="en-US" altLang="zh-CN" sz="2800" dirty="0">
                <a:solidFill>
                  <a:srgbClr val="D60093"/>
                </a:solidFill>
              </a:rPr>
              <a:t>();</a:t>
            </a:r>
            <a:r>
              <a:rPr kumimoji="1" lang="en-US" altLang="zh-CN" sz="2800" dirty="0"/>
              <a:t>  // </a:t>
            </a:r>
            <a:r>
              <a:rPr kumimoji="1" lang="zh-CN" altLang="en-US" sz="2800" dirty="0"/>
              <a:t>使用类名访问静态成员函数</a:t>
            </a:r>
          </a:p>
          <a:p>
            <a:pPr algn="just"/>
            <a:r>
              <a:rPr kumimoji="1" lang="zh-CN" altLang="en-US" sz="2800" dirty="0"/>
              <a:t>  </a:t>
            </a:r>
            <a:r>
              <a:rPr kumimoji="1" lang="zh-CN" altLang="en-US" sz="2800" dirty="0" smtClean="0"/>
              <a:t>     </a:t>
            </a:r>
            <a:r>
              <a:rPr kumimoji="1" lang="en-US" altLang="zh-CN" sz="2800" dirty="0"/>
              <a:t>Student stu2("Zhanghao","990202",85); </a:t>
            </a:r>
          </a:p>
          <a:p>
            <a:pPr algn="just"/>
            <a:r>
              <a:rPr kumimoji="1" lang="en-US" altLang="zh-CN" sz="2800" dirty="0"/>
              <a:t>   </a:t>
            </a:r>
            <a:r>
              <a:rPr kumimoji="1" lang="en-US" altLang="zh-CN" sz="2800" dirty="0" smtClean="0"/>
              <a:t>    stu2.show</a:t>
            </a:r>
            <a:r>
              <a:rPr kumimoji="1" lang="en-US" altLang="zh-CN" sz="2800" dirty="0"/>
              <a:t>();      </a:t>
            </a:r>
          </a:p>
          <a:p>
            <a:pPr algn="just"/>
            <a:r>
              <a:rPr kumimoji="1" lang="en-US" altLang="zh-CN" sz="2800" dirty="0"/>
              <a:t>   </a:t>
            </a:r>
            <a:r>
              <a:rPr kumimoji="1" lang="en-US" altLang="zh-CN" sz="2800" dirty="0" smtClean="0"/>
              <a:t>    </a:t>
            </a:r>
            <a:r>
              <a:rPr kumimoji="1" lang="en-US" altLang="zh-CN" sz="2800" dirty="0" smtClean="0">
                <a:solidFill>
                  <a:srgbClr val="D60093"/>
                </a:solidFill>
              </a:rPr>
              <a:t>stu2.show_count_sum</a:t>
            </a:r>
            <a:r>
              <a:rPr kumimoji="1" lang="en-US" altLang="zh-CN" sz="2800" dirty="0">
                <a:solidFill>
                  <a:srgbClr val="D60093"/>
                </a:solidFill>
              </a:rPr>
              <a:t>();</a:t>
            </a:r>
            <a:r>
              <a:rPr kumimoji="1" lang="en-US" altLang="zh-CN" sz="2800" dirty="0"/>
              <a:t>  // </a:t>
            </a:r>
            <a:r>
              <a:rPr kumimoji="1" lang="zh-CN" altLang="en-US" sz="2800" dirty="0"/>
              <a:t>使用对象</a:t>
            </a:r>
            <a:r>
              <a:rPr kumimoji="1" lang="en-US" altLang="zh-CN" sz="2800" dirty="0"/>
              <a:t>stu2</a:t>
            </a:r>
            <a:r>
              <a:rPr kumimoji="1" lang="zh-CN" altLang="en-US" sz="2800" dirty="0"/>
              <a:t>访问静态成员</a:t>
            </a:r>
            <a:r>
              <a:rPr kumimoji="1" lang="zh-CN" altLang="en-US" sz="2800" dirty="0" smtClean="0"/>
              <a:t>函数</a:t>
            </a:r>
          </a:p>
          <a:p>
            <a:pPr algn="just"/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} </a:t>
            </a:r>
          </a:p>
          <a:p>
            <a:endParaRPr kumimoji="1" lang="en-US" altLang="zh-CN" sz="2000" b="1" dirty="0"/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4.19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成员函数来访问静态数据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2854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266527" y="837506"/>
            <a:ext cx="11665296" cy="577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dirty="0"/>
              <a:t>(1)</a:t>
            </a:r>
            <a:r>
              <a:rPr kumimoji="1" lang="zh-CN" altLang="en-US" sz="2800" dirty="0"/>
              <a:t>静态成员函数可以定义成内嵌的，也可以在类外定义，在类外定义时不能用</a:t>
            </a:r>
            <a:r>
              <a:rPr kumimoji="1" lang="en-US" altLang="zh-CN" sz="2800" dirty="0">
                <a:solidFill>
                  <a:srgbClr val="D60093"/>
                </a:solidFill>
              </a:rPr>
              <a:t>static</a:t>
            </a:r>
            <a:r>
              <a:rPr kumimoji="1" lang="zh-CN" altLang="en-US" sz="2800" dirty="0"/>
              <a:t>前缀。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dirty="0"/>
              <a:t>(2)</a:t>
            </a:r>
            <a:r>
              <a:rPr kumimoji="1" lang="zh-CN" altLang="en-US" sz="2800" dirty="0"/>
              <a:t>静态成员函数主要用来访问</a:t>
            </a:r>
            <a:r>
              <a:rPr kumimoji="1" lang="zh-CN" altLang="en-US" sz="2800" dirty="0">
                <a:solidFill>
                  <a:srgbClr val="D60093"/>
                </a:solidFill>
              </a:rPr>
              <a:t>全局变量</a:t>
            </a:r>
            <a:r>
              <a:rPr kumimoji="1" lang="zh-CN" altLang="en-US" sz="2800" dirty="0"/>
              <a:t>或同一个类中的</a:t>
            </a:r>
            <a:r>
              <a:rPr kumimoji="1" lang="zh-CN" altLang="en-US" sz="2800" dirty="0">
                <a:solidFill>
                  <a:srgbClr val="D60093"/>
                </a:solidFill>
              </a:rPr>
              <a:t>静态数据成员</a:t>
            </a:r>
            <a:r>
              <a:rPr kumimoji="1" lang="zh-CN" altLang="en-US" sz="2800" dirty="0"/>
              <a:t>。特别是，当它与静态数据成员一起使用时，达到了对同一个类中对象之间共享数据进行维护的目的。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dirty="0"/>
              <a:t>(3)</a:t>
            </a:r>
            <a:r>
              <a:rPr kumimoji="1" lang="zh-CN" altLang="en-US" sz="2800" dirty="0"/>
              <a:t>私有静态成员函数不能被类外部函数和对象访问。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dirty="0"/>
              <a:t>(4)</a:t>
            </a:r>
            <a:r>
              <a:rPr kumimoji="1" lang="zh-CN" altLang="en-US" sz="2800" dirty="0"/>
              <a:t>使用静态成员函数的一个原因是，可以用它在建立任何对象之前处理静态数据成员。这是普通成员函数不能实现的。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800" dirty="0"/>
              <a:t>(5)</a:t>
            </a:r>
            <a:r>
              <a:rPr kumimoji="1" lang="zh-CN" altLang="en-US" sz="2800" dirty="0"/>
              <a:t>静态成员函数中</a:t>
            </a:r>
            <a:r>
              <a:rPr kumimoji="1" lang="zh-CN" altLang="en-US" sz="2800" dirty="0">
                <a:solidFill>
                  <a:srgbClr val="D60093"/>
                </a:solidFill>
              </a:rPr>
              <a:t>没有</a:t>
            </a:r>
            <a:r>
              <a:rPr kumimoji="1" lang="zh-CN" altLang="en-US" sz="2800" dirty="0"/>
              <a:t>指针</a:t>
            </a:r>
            <a:r>
              <a:rPr kumimoji="1" lang="en-US" altLang="zh-CN" sz="2800" dirty="0">
                <a:solidFill>
                  <a:srgbClr val="D60093"/>
                </a:solidFill>
              </a:rPr>
              <a:t>this</a:t>
            </a:r>
            <a:r>
              <a:rPr kumimoji="1" lang="zh-CN" altLang="en-US" sz="2800" dirty="0"/>
              <a:t>，所以静态成员函数不访问类中的非静态数据成员，若确实需要则只能通过</a:t>
            </a:r>
            <a:r>
              <a:rPr kumimoji="1" lang="zh-CN" altLang="en-US" sz="2800" dirty="0">
                <a:solidFill>
                  <a:srgbClr val="D60093"/>
                </a:solidFill>
              </a:rPr>
              <a:t>对象名</a:t>
            </a:r>
            <a:r>
              <a:rPr kumimoji="1" lang="zh-CN" altLang="en-US" sz="2800" dirty="0"/>
              <a:t>（</a:t>
            </a:r>
            <a:r>
              <a:rPr kumimoji="1" lang="zh-CN" altLang="en-US" sz="2800" dirty="0">
                <a:solidFill>
                  <a:srgbClr val="FF33CC"/>
                </a:solidFill>
              </a:rPr>
              <a:t>作为参数</a:t>
            </a:r>
            <a:r>
              <a:rPr kumimoji="1" lang="zh-CN" altLang="en-US" sz="2800" dirty="0"/>
              <a:t>）访问。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200" dirty="0"/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kumimoji="1"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</a:rPr>
              <a:t>使用静态成员函数时须注意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5272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410543" y="693490"/>
            <a:ext cx="11089232" cy="607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 smtClean="0">
                <a:cs typeface="Courier New" panose="02070309020205020404" pitchFamily="49" charset="0"/>
              </a:rPr>
              <a:t>#</a:t>
            </a:r>
            <a:r>
              <a:rPr kumimoji="1" lang="en-US" altLang="zh-CN" sz="2000" dirty="0">
                <a:cs typeface="Courier New" panose="02070309020205020404" pitchFamily="49" charset="0"/>
              </a:rPr>
              <a:t>include&lt;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iostream.h</a:t>
            </a:r>
            <a:r>
              <a:rPr kumimoji="1" lang="en-US" altLang="zh-CN" sz="2000" dirty="0">
                <a:cs typeface="Courier New" panose="02070309020205020404" pitchFamily="49" charset="0"/>
              </a:rPr>
              <a:t>&gt;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class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small_cat</a:t>
            </a:r>
            <a:r>
              <a:rPr kumimoji="1" lang="en-US" altLang="zh-CN" sz="2000" dirty="0">
                <a:cs typeface="Courier New" panose="02070309020205020404" pitchFamily="49" charset="0"/>
              </a:rPr>
              <a:t> {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  public: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   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small_cat</a:t>
            </a:r>
            <a:r>
              <a:rPr kumimoji="1" lang="en-US" altLang="zh-CN" sz="2000" dirty="0">
                <a:cs typeface="Courier New" panose="02070309020205020404" pitchFamily="49" charset="0"/>
              </a:rPr>
              <a:t>(double w)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    { weight=w;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     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total</a:t>
            </a:r>
            <a:r>
              <a:rPr kumimoji="1" lang="en-US" altLang="zh-CN" sz="2000" dirty="0" err="1"/>
              <a:t>_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weight</a:t>
            </a:r>
            <a:r>
              <a:rPr kumimoji="1" lang="en-US" altLang="zh-CN" sz="2000" dirty="0">
                <a:cs typeface="Courier New" panose="02070309020205020404" pitchFamily="49" charset="0"/>
              </a:rPr>
              <a:t>+=w;        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     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total_number</a:t>
            </a:r>
            <a:r>
              <a:rPr kumimoji="1" lang="en-US" altLang="zh-CN" sz="2000" dirty="0">
                <a:cs typeface="Courier New" panose="02070309020205020404" pitchFamily="49" charset="0"/>
              </a:rPr>
              <a:t>++;  }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2000" dirty="0">
                <a:solidFill>
                  <a:srgbClr val="FF33CC"/>
                </a:solidFill>
                <a:cs typeface="Courier New" panose="02070309020205020404" pitchFamily="49" charset="0"/>
              </a:rPr>
              <a:t>static  void display(</a:t>
            </a:r>
            <a:r>
              <a:rPr kumimoji="1" lang="en-US" altLang="zh-CN" sz="2000" dirty="0" err="1">
                <a:solidFill>
                  <a:srgbClr val="FF33CC"/>
                </a:solidFill>
                <a:cs typeface="Courier New" panose="02070309020205020404" pitchFamily="49" charset="0"/>
              </a:rPr>
              <a:t>small_cat</a:t>
            </a:r>
            <a:r>
              <a:rPr kumimoji="1" lang="en-US" altLang="zh-CN" sz="2000" dirty="0">
                <a:solidFill>
                  <a:srgbClr val="FF33CC"/>
                </a:solidFill>
                <a:cs typeface="Courier New" panose="02070309020205020404" pitchFamily="49" charset="0"/>
              </a:rPr>
              <a:t>&amp; w</a:t>
            </a:r>
            <a:r>
              <a:rPr kumimoji="1" lang="en-US" altLang="zh-CN" sz="2000" dirty="0" smtClean="0">
                <a:solidFill>
                  <a:srgbClr val="FF33CC"/>
                </a:solidFill>
                <a:cs typeface="Courier New" panose="02070309020205020404" pitchFamily="49" charset="0"/>
              </a:rPr>
              <a:t>)	//</a:t>
            </a:r>
            <a:r>
              <a:rPr kumimoji="1" lang="zh-CN" altLang="en-US" sz="2000" dirty="0">
                <a:cs typeface="Courier New" panose="02070309020205020404" pitchFamily="49" charset="0"/>
              </a:rPr>
              <a:t>访问非静态成员	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zh-CN" altLang="en-US" sz="2000" dirty="0">
                <a:cs typeface="Courier New" panose="02070309020205020404" pitchFamily="49" charset="0"/>
              </a:rPr>
              <a:t>       </a:t>
            </a:r>
            <a:r>
              <a:rPr kumimoji="1" lang="en-US" altLang="zh-CN" sz="2000" dirty="0">
                <a:cs typeface="Courier New" panose="02070309020205020404" pitchFamily="49" charset="0"/>
              </a:rPr>
              <a:t>{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cout</a:t>
            </a:r>
            <a:r>
              <a:rPr kumimoji="1" lang="en-US" altLang="zh-CN" sz="2000" dirty="0">
                <a:cs typeface="Courier New" panose="02070309020205020404" pitchFamily="49" charset="0"/>
              </a:rPr>
              <a:t>&lt;&lt;"The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small_cat</a:t>
            </a:r>
            <a:r>
              <a:rPr kumimoji="1" lang="en-US" altLang="zh-CN" sz="2000" dirty="0">
                <a:cs typeface="Courier New" panose="02070309020205020404" pitchFamily="49" charset="0"/>
              </a:rPr>
              <a:t> weights  "&lt;&lt;</a:t>
            </a:r>
            <a:r>
              <a:rPr kumimoji="1" lang="en-US" altLang="zh-CN" sz="2000" dirty="0" err="1">
                <a:solidFill>
                  <a:srgbClr val="FF33CC"/>
                </a:solidFill>
                <a:cs typeface="Courier New" panose="02070309020205020404" pitchFamily="49" charset="0"/>
              </a:rPr>
              <a:t>w.weight</a:t>
            </a:r>
            <a:r>
              <a:rPr kumimoji="1" lang="en-US" altLang="zh-CN" sz="2000" dirty="0">
                <a:cs typeface="Courier New" panose="02070309020205020404" pitchFamily="49" charset="0"/>
              </a:rPr>
              <a:t>&lt;&lt;" kg\n";}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    </a:t>
            </a:r>
            <a:r>
              <a:rPr kumimoji="1" lang="en-US" altLang="zh-CN" sz="2000" dirty="0">
                <a:solidFill>
                  <a:srgbClr val="FF33CC"/>
                </a:solidFill>
                <a:cs typeface="Courier New" panose="02070309020205020404" pitchFamily="49" charset="0"/>
              </a:rPr>
              <a:t>static void </a:t>
            </a:r>
            <a:r>
              <a:rPr kumimoji="1" lang="en-US" altLang="zh-CN" sz="2000" dirty="0" err="1">
                <a:solidFill>
                  <a:srgbClr val="FF33CC"/>
                </a:solidFill>
                <a:cs typeface="Courier New" panose="02070309020205020404" pitchFamily="49" charset="0"/>
              </a:rPr>
              <a:t>total_disp</a:t>
            </a:r>
            <a:r>
              <a:rPr kumimoji="1" lang="en-US" altLang="zh-CN" sz="2000" dirty="0">
                <a:solidFill>
                  <a:srgbClr val="FF33CC"/>
                </a:solidFill>
                <a:cs typeface="Courier New" panose="02070309020205020404" pitchFamily="49" charset="0"/>
              </a:rPr>
              <a:t>()</a:t>
            </a:r>
            <a:r>
              <a:rPr kumimoji="1" lang="en-US" altLang="zh-CN" sz="2000" dirty="0">
                <a:cs typeface="Courier New" panose="02070309020205020404" pitchFamily="49" charset="0"/>
              </a:rPr>
              <a:t> </a:t>
            </a:r>
            <a:r>
              <a:rPr kumimoji="1" lang="en-US" altLang="zh-CN" sz="2000" dirty="0" smtClean="0">
                <a:cs typeface="Courier New" panose="02070309020205020404" pitchFamily="49" charset="0"/>
              </a:rPr>
              <a:t>			//</a:t>
            </a:r>
            <a:r>
              <a:rPr kumimoji="1" lang="zh-CN" altLang="en-US" sz="2000" dirty="0">
                <a:cs typeface="Courier New" panose="02070309020205020404" pitchFamily="49" charset="0"/>
              </a:rPr>
              <a:t>访问静态成员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zh-CN" altLang="en-US" sz="2000" dirty="0">
                <a:cs typeface="Courier New" panose="02070309020205020404" pitchFamily="49" charset="0"/>
              </a:rPr>
              <a:t>       </a:t>
            </a:r>
            <a:r>
              <a:rPr kumimoji="1" lang="en-US" altLang="zh-CN" sz="2000" dirty="0">
                <a:cs typeface="Courier New" panose="02070309020205020404" pitchFamily="49" charset="0"/>
              </a:rPr>
              <a:t>{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cout</a:t>
            </a:r>
            <a:r>
              <a:rPr kumimoji="1" lang="en-US" altLang="zh-CN" sz="2000" dirty="0">
                <a:cs typeface="Courier New" panose="02070309020205020404" pitchFamily="49" charset="0"/>
              </a:rPr>
              <a:t>&lt;&lt;</a:t>
            </a:r>
            <a:r>
              <a:rPr kumimoji="1" lang="en-US" altLang="zh-CN" sz="2000" dirty="0" err="1">
                <a:solidFill>
                  <a:srgbClr val="FF33CC"/>
                </a:solidFill>
                <a:cs typeface="Courier New" panose="02070309020205020404" pitchFamily="49" charset="0"/>
              </a:rPr>
              <a:t>total_number</a:t>
            </a:r>
            <a:r>
              <a:rPr kumimoji="1" lang="en-US" altLang="zh-CN" sz="2000" dirty="0">
                <a:cs typeface="Courier New" panose="02070309020205020404" pitchFamily="49" charset="0"/>
              </a:rPr>
              <a:t>&lt;&lt;"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small_cat</a:t>
            </a:r>
            <a:r>
              <a:rPr kumimoji="1" lang="en-US" altLang="zh-CN" sz="2000" dirty="0">
                <a:cs typeface="Courier New" panose="02070309020205020404" pitchFamily="49" charset="0"/>
              </a:rPr>
              <a:t>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total_weight</a:t>
            </a:r>
            <a:r>
              <a:rPr kumimoji="1" lang="en-US" altLang="zh-CN" sz="2000" dirty="0">
                <a:cs typeface="Courier New" panose="02070309020205020404" pitchFamily="49" charset="0"/>
              </a:rPr>
              <a:t> ";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            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cout</a:t>
            </a:r>
            <a:r>
              <a:rPr kumimoji="1" lang="en-US" altLang="zh-CN" sz="2000" dirty="0">
                <a:cs typeface="Courier New" panose="02070309020205020404" pitchFamily="49" charset="0"/>
              </a:rPr>
              <a:t>&lt;&lt;</a:t>
            </a:r>
            <a:r>
              <a:rPr kumimoji="1" lang="en-US" altLang="zh-CN" sz="2000" dirty="0" err="1">
                <a:solidFill>
                  <a:srgbClr val="FF33CC"/>
                </a:solidFill>
                <a:cs typeface="Courier New" panose="02070309020205020404" pitchFamily="49" charset="0"/>
              </a:rPr>
              <a:t>total_weight</a:t>
            </a:r>
            <a:r>
              <a:rPr kumimoji="1" lang="en-US" altLang="zh-CN" sz="2000" dirty="0">
                <a:cs typeface="Courier New" panose="02070309020205020404" pitchFamily="49" charset="0"/>
              </a:rPr>
              <a:t>&lt;&lt;"kg "&lt;&lt;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endl</a:t>
            </a:r>
            <a:r>
              <a:rPr kumimoji="1" lang="en-US" altLang="zh-CN" sz="2000" dirty="0">
                <a:cs typeface="Courier New" panose="02070309020205020404" pitchFamily="49" charset="0"/>
              </a:rPr>
              <a:t>;    }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  private: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    double weight;               	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    static double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total_weight</a:t>
            </a:r>
            <a:r>
              <a:rPr kumimoji="1" lang="en-US" altLang="zh-CN" sz="2000" dirty="0">
                <a:cs typeface="Courier New" panose="02070309020205020404" pitchFamily="49" charset="0"/>
              </a:rPr>
              <a:t>;   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    static double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total_number</a:t>
            </a:r>
            <a:r>
              <a:rPr kumimoji="1" lang="en-US" altLang="zh-CN" sz="2000" dirty="0">
                <a:cs typeface="Courier New" panose="02070309020205020404" pitchFamily="49" charset="0"/>
              </a:rPr>
              <a:t>;  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};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double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small_cat</a:t>
            </a:r>
            <a:r>
              <a:rPr kumimoji="1" lang="en-US" altLang="zh-CN" sz="2000" dirty="0" err="1"/>
              <a:t>∷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total_weight</a:t>
            </a:r>
            <a:r>
              <a:rPr kumimoji="1" lang="en-US" altLang="zh-CN" sz="2000" dirty="0">
                <a:cs typeface="Courier New" panose="02070309020205020404" pitchFamily="49" charset="0"/>
              </a:rPr>
              <a:t>=0;	</a:t>
            </a:r>
          </a:p>
          <a:p>
            <a:pPr algn="just" eaLnBrk="1" hangingPunct="1">
              <a:lnSpc>
                <a:spcPct val="55000"/>
              </a:lnSpc>
              <a:spcBef>
                <a:spcPct val="50000"/>
              </a:spcBef>
            </a:pPr>
            <a:r>
              <a:rPr kumimoji="1" lang="en-US" altLang="zh-CN" sz="2000" dirty="0">
                <a:cs typeface="Courier New" panose="02070309020205020404" pitchFamily="49" charset="0"/>
              </a:rPr>
              <a:t>double 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small_cat</a:t>
            </a:r>
            <a:r>
              <a:rPr kumimoji="1" lang="en-US" altLang="zh-CN" sz="2000" dirty="0" err="1"/>
              <a:t>∷</a:t>
            </a:r>
            <a:r>
              <a:rPr kumimoji="1" lang="en-US" altLang="zh-CN" sz="2000" dirty="0" err="1">
                <a:cs typeface="Courier New" panose="02070309020205020404" pitchFamily="49" charset="0"/>
              </a:rPr>
              <a:t>total_number</a:t>
            </a:r>
            <a:r>
              <a:rPr kumimoji="1" lang="en-US" altLang="zh-CN" sz="2000" dirty="0">
                <a:cs typeface="Courier New" panose="02070309020205020404" pitchFamily="49" charset="0"/>
              </a:rPr>
              <a:t>=0;	</a:t>
            </a:r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4.20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成员函数访问非静态数据成员 </a:t>
            </a:r>
          </a:p>
        </p:txBody>
      </p:sp>
    </p:spTree>
    <p:extLst>
      <p:ext uri="{BB962C8B-B14F-4D97-AF65-F5344CB8AC3E}">
        <p14:creationId xmlns:p14="http://schemas.microsoft.com/office/powerpoint/2010/main" val="35975790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1459100" y="981522"/>
            <a:ext cx="807907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 dirty="0" err="1">
                <a:cs typeface="Courier New" panose="02070309020205020404" pitchFamily="49" charset="0"/>
              </a:rPr>
              <a:t>int</a:t>
            </a:r>
            <a:r>
              <a:rPr kumimoji="1" lang="en-US" altLang="zh-CN" dirty="0">
                <a:cs typeface="Courier New" panose="02070309020205020404" pitchFamily="49" charset="0"/>
              </a:rPr>
              <a:t> main()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en-US" altLang="zh-CN" dirty="0">
                <a:cs typeface="Courier New" panose="02070309020205020404" pitchFamily="49" charset="0"/>
              </a:rPr>
              <a:t>{  </a:t>
            </a:r>
            <a:endParaRPr kumimoji="1" lang="en-US" altLang="zh-CN" dirty="0" smtClean="0">
              <a:cs typeface="Courier New" panose="02070309020205020404" pitchFamily="49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kumimoji="1" lang="en-US" altLang="zh-CN" dirty="0">
                <a:cs typeface="Courier New" panose="02070309020205020404" pitchFamily="49" charset="0"/>
              </a:rPr>
              <a:t> </a:t>
            </a:r>
            <a:r>
              <a:rPr kumimoji="1" lang="en-US" altLang="zh-CN" dirty="0" smtClean="0">
                <a:cs typeface="Courier New" panose="02070309020205020404" pitchFamily="49" charset="0"/>
              </a:rPr>
              <a:t>   </a:t>
            </a:r>
            <a:r>
              <a:rPr kumimoji="1" lang="en-US" altLang="zh-CN" dirty="0" err="1">
                <a:cs typeface="Courier New" panose="02070309020205020404" pitchFamily="49" charset="0"/>
              </a:rPr>
              <a:t>small_cat</a:t>
            </a:r>
            <a:r>
              <a:rPr kumimoji="1" lang="en-US" altLang="zh-CN" dirty="0">
                <a:cs typeface="Courier New" panose="02070309020205020404" pitchFamily="49" charset="0"/>
              </a:rPr>
              <a:t> w1(0.9)</a:t>
            </a:r>
            <a:r>
              <a:rPr kumimoji="1" lang="zh-CN" altLang="en-US" dirty="0">
                <a:cs typeface="Courier New" panose="02070309020205020404" pitchFamily="49" charset="0"/>
              </a:rPr>
              <a:t>，</a:t>
            </a:r>
            <a:r>
              <a:rPr kumimoji="1" lang="en-US" altLang="zh-CN" dirty="0">
                <a:cs typeface="Courier New" panose="02070309020205020404" pitchFamily="49" charset="0"/>
              </a:rPr>
              <a:t>w2(0.8)</a:t>
            </a:r>
            <a:r>
              <a:rPr kumimoji="1" lang="zh-CN" altLang="en-US" dirty="0">
                <a:cs typeface="Courier New" panose="02070309020205020404" pitchFamily="49" charset="0"/>
              </a:rPr>
              <a:t>，</a:t>
            </a:r>
            <a:r>
              <a:rPr kumimoji="1" lang="en-US" altLang="zh-CN" dirty="0">
                <a:cs typeface="Courier New" panose="02070309020205020404" pitchFamily="49" charset="0"/>
              </a:rPr>
              <a:t>w3(0.7);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en-US" altLang="zh-CN" dirty="0">
                <a:cs typeface="Courier New" panose="02070309020205020404" pitchFamily="49" charset="0"/>
              </a:rPr>
              <a:t>    </a:t>
            </a:r>
            <a:r>
              <a:rPr kumimoji="1" lang="en-US" altLang="zh-CN" dirty="0" err="1">
                <a:solidFill>
                  <a:srgbClr val="FF0000"/>
                </a:solidFill>
                <a:cs typeface="Courier New" panose="02070309020205020404" pitchFamily="49" charset="0"/>
              </a:rPr>
              <a:t>small_cat∷display</a:t>
            </a:r>
            <a:r>
              <a:rPr kumimoji="1" lang="en-US" altLang="zh-CN" dirty="0">
                <a:solidFill>
                  <a:srgbClr val="FF0000"/>
                </a:solidFill>
                <a:cs typeface="Courier New" panose="02070309020205020404" pitchFamily="49" charset="0"/>
              </a:rPr>
              <a:t>(w1);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Courier New" panose="02070309020205020404" pitchFamily="49" charset="0"/>
              </a:rPr>
              <a:t>    </a:t>
            </a:r>
            <a:r>
              <a:rPr kumimoji="1" lang="en-US" altLang="zh-CN" dirty="0" err="1">
                <a:solidFill>
                  <a:srgbClr val="FF0000"/>
                </a:solidFill>
                <a:cs typeface="Courier New" panose="02070309020205020404" pitchFamily="49" charset="0"/>
              </a:rPr>
              <a:t>small_cat∷display</a:t>
            </a:r>
            <a:r>
              <a:rPr kumimoji="1" lang="en-US" altLang="zh-CN" dirty="0">
                <a:solidFill>
                  <a:srgbClr val="FF0000"/>
                </a:solidFill>
                <a:cs typeface="Courier New" panose="02070309020205020404" pitchFamily="49" charset="0"/>
              </a:rPr>
              <a:t>(w2); 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0000"/>
                </a:solidFill>
                <a:cs typeface="Courier New" panose="02070309020205020404" pitchFamily="49" charset="0"/>
              </a:rPr>
              <a:t>    </a:t>
            </a:r>
            <a:r>
              <a:rPr kumimoji="1" lang="en-US" altLang="zh-CN" dirty="0" err="1">
                <a:solidFill>
                  <a:srgbClr val="FF0000"/>
                </a:solidFill>
                <a:cs typeface="Courier New" panose="02070309020205020404" pitchFamily="49" charset="0"/>
              </a:rPr>
              <a:t>small_cat∷display</a:t>
            </a:r>
            <a:r>
              <a:rPr kumimoji="1" lang="en-US" altLang="zh-CN" dirty="0">
                <a:solidFill>
                  <a:srgbClr val="FF0000"/>
                </a:solidFill>
                <a:cs typeface="Courier New" panose="02070309020205020404" pitchFamily="49" charset="0"/>
              </a:rPr>
              <a:t>(w3); 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en-US" altLang="zh-CN" dirty="0">
                <a:solidFill>
                  <a:srgbClr val="FF33CC"/>
                </a:solidFill>
                <a:cs typeface="Courier New" panose="02070309020205020404" pitchFamily="49" charset="0"/>
              </a:rPr>
              <a:t>    </a:t>
            </a:r>
            <a:r>
              <a:rPr kumimoji="1" lang="en-US" altLang="zh-CN" dirty="0" err="1">
                <a:solidFill>
                  <a:srgbClr val="FF33CC"/>
                </a:solidFill>
                <a:cs typeface="Courier New" panose="02070309020205020404" pitchFamily="49" charset="0"/>
              </a:rPr>
              <a:t>small_cat∷total_disp</a:t>
            </a:r>
            <a:r>
              <a:rPr kumimoji="1" lang="en-US" altLang="zh-CN" dirty="0">
                <a:solidFill>
                  <a:srgbClr val="FF33CC"/>
                </a:solidFill>
                <a:cs typeface="Courier New" panose="02070309020205020404" pitchFamily="49" charset="0"/>
              </a:rPr>
              <a:t>(); 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en-US" altLang="zh-CN" dirty="0">
                <a:cs typeface="Courier New" panose="02070309020205020404" pitchFamily="49" charset="0"/>
              </a:rPr>
              <a:t>    return 0;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en-US" altLang="zh-CN" dirty="0">
                <a:cs typeface="Courier New" panose="02070309020205020404" pitchFamily="49" charset="0"/>
              </a:rPr>
              <a:t>}</a:t>
            </a:r>
            <a:r>
              <a:rPr kumimoji="1" lang="en-US" altLang="zh-CN" sz="2000" dirty="0">
                <a:latin typeface="宋体" panose="02010600030101010101" pitchFamily="2" charset="-122"/>
                <a:cs typeface="Courier New" panose="02070309020205020404" pitchFamily="49" charset="0"/>
              </a:rPr>
              <a:t> </a:t>
            </a:r>
            <a:endParaRPr kumimoji="1" lang="en-US" altLang="zh-CN" sz="2000" dirty="0">
              <a:cs typeface="Courier New" panose="02070309020205020404" pitchFamily="49" charset="0"/>
            </a:endParaRPr>
          </a:p>
        </p:txBody>
      </p:sp>
      <p:pic>
        <p:nvPicPr>
          <p:cNvPr id="1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1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21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. 20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静态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成员函数访问非静态数据成员 </a:t>
            </a:r>
          </a:p>
        </p:txBody>
      </p:sp>
    </p:spTree>
    <p:extLst>
      <p:ext uri="{BB962C8B-B14F-4D97-AF65-F5344CB8AC3E}">
        <p14:creationId xmlns:p14="http://schemas.microsoft.com/office/powerpoint/2010/main" val="30086273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710496" y="990830"/>
            <a:ext cx="11149319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67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dirty="0" smtClean="0"/>
              <a:t>#</a:t>
            </a:r>
            <a:r>
              <a:rPr kumimoji="1" lang="en-US" altLang="zh-CN" dirty="0"/>
              <a:t>include&lt;</a:t>
            </a:r>
            <a:r>
              <a:rPr kumimoji="1" lang="en-US" altLang="zh-CN" dirty="0" err="1"/>
              <a:t>iostream.h</a:t>
            </a:r>
            <a:r>
              <a:rPr kumimoji="1" lang="en-US" altLang="zh-CN" dirty="0"/>
              <a:t>&gt;</a:t>
            </a:r>
          </a:p>
          <a:p>
            <a:pPr algn="just" eaLnBrk="1" hangingPunct="1"/>
            <a:r>
              <a:rPr kumimoji="1" lang="en-US" altLang="zh-CN" dirty="0"/>
              <a:t> class </a:t>
            </a:r>
            <a:r>
              <a:rPr kumimoji="1" lang="en-US" altLang="zh-CN" dirty="0" err="1"/>
              <a:t>myclass</a:t>
            </a:r>
            <a:r>
              <a:rPr kumimoji="1" lang="en-US" altLang="zh-CN" dirty="0"/>
              <a:t> </a:t>
            </a:r>
            <a:endParaRPr kumimoji="1" lang="en-US" altLang="zh-CN" dirty="0" smtClean="0"/>
          </a:p>
          <a:p>
            <a:pPr algn="just" eaLnBrk="1" hangingPunct="1"/>
            <a:r>
              <a:rPr kumimoji="1" lang="en-US" altLang="zh-CN" dirty="0" smtClean="0"/>
              <a:t>{</a:t>
            </a:r>
            <a:endParaRPr kumimoji="1" lang="en-US" altLang="zh-CN" dirty="0"/>
          </a:p>
          <a:p>
            <a:pPr algn="just">
              <a:lnSpc>
                <a:spcPct val="85000"/>
              </a:lnSpc>
            </a:pPr>
            <a:r>
              <a:rPr kumimoji="1" lang="en-US" altLang="zh-CN" dirty="0"/>
              <a:t>    public:</a:t>
            </a:r>
          </a:p>
          <a:p>
            <a:pPr algn="just">
              <a:lnSpc>
                <a:spcPct val="85000"/>
              </a:lnSpc>
            </a:pPr>
            <a:r>
              <a:rPr kumimoji="1" lang="en-US" altLang="zh-CN" dirty="0"/>
              <a:t>       </a:t>
            </a:r>
            <a:r>
              <a:rPr kumimoji="1" lang="en-US" altLang="zh-CN" dirty="0" err="1"/>
              <a:t>myclass</a:t>
            </a:r>
            <a:r>
              <a:rPr kumimoji="1" lang="en-US" altLang="zh-CN" dirty="0"/>
              <a:t>()                             // </a:t>
            </a:r>
            <a:r>
              <a:rPr kumimoji="1" lang="zh-CN" altLang="en-US" dirty="0"/>
              <a:t>构造函数</a:t>
            </a:r>
            <a:r>
              <a:rPr kumimoji="1" lang="en-US" altLang="zh-CN" dirty="0"/>
              <a:t>,</a:t>
            </a:r>
            <a:r>
              <a:rPr kumimoji="1" lang="zh-CN" altLang="en-US" dirty="0"/>
              <a:t>每定义一个对象</a:t>
            </a:r>
            <a:r>
              <a:rPr kumimoji="1" lang="en-US" altLang="zh-CN" dirty="0" smtClean="0"/>
              <a:t>,</a:t>
            </a:r>
            <a:r>
              <a:rPr kumimoji="1" lang="zh-CN" altLang="en-US" dirty="0"/>
              <a:t>静态数据成员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加</a:t>
            </a:r>
            <a:r>
              <a:rPr kumimoji="1" lang="en-US" altLang="zh-CN" dirty="0"/>
              <a:t>1</a:t>
            </a:r>
          </a:p>
          <a:p>
            <a:pPr algn="just">
              <a:lnSpc>
                <a:spcPct val="85000"/>
              </a:lnSpc>
            </a:pPr>
            <a:r>
              <a:rPr kumimoji="1" lang="en-US" altLang="zh-CN" dirty="0"/>
              <a:t>         { ++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; </a:t>
            </a:r>
            <a:r>
              <a:rPr kumimoji="1" lang="en-US" altLang="zh-CN" dirty="0" smtClean="0"/>
              <a:t>}</a:t>
            </a:r>
            <a:endParaRPr kumimoji="1" lang="en-US" altLang="zh-CN" dirty="0"/>
          </a:p>
          <a:p>
            <a:pPr algn="just">
              <a:lnSpc>
                <a:spcPct val="85000"/>
              </a:lnSpc>
            </a:pPr>
            <a:r>
              <a:rPr kumimoji="1" lang="en-US" altLang="zh-CN" dirty="0"/>
              <a:t>       </a:t>
            </a:r>
            <a:r>
              <a:rPr kumimoji="1" lang="en-US" altLang="zh-CN" dirty="0">
                <a:solidFill>
                  <a:srgbClr val="D60093"/>
                </a:solidFill>
              </a:rPr>
              <a:t>static </a:t>
            </a:r>
            <a:r>
              <a:rPr kumimoji="1" lang="en-US" altLang="zh-CN" dirty="0" err="1">
                <a:solidFill>
                  <a:srgbClr val="D60093"/>
                </a:solidFill>
              </a:rPr>
              <a:t>int</a:t>
            </a:r>
            <a:r>
              <a:rPr kumimoji="1" lang="en-US" altLang="zh-CN" dirty="0">
                <a:solidFill>
                  <a:srgbClr val="D60093"/>
                </a:solidFill>
              </a:rPr>
              <a:t> </a:t>
            </a:r>
            <a:r>
              <a:rPr kumimoji="1" lang="en-US" altLang="zh-CN" dirty="0" err="1">
                <a:solidFill>
                  <a:srgbClr val="D60093"/>
                </a:solidFill>
              </a:rPr>
              <a:t>i</a:t>
            </a:r>
            <a:r>
              <a:rPr kumimoji="1" lang="en-US" altLang="zh-CN" dirty="0">
                <a:solidFill>
                  <a:srgbClr val="D60093"/>
                </a:solidFill>
              </a:rPr>
              <a:t>;</a:t>
            </a:r>
            <a:r>
              <a:rPr kumimoji="1" lang="en-US" altLang="zh-CN" dirty="0"/>
              <a:t>                             // </a:t>
            </a:r>
            <a:r>
              <a:rPr kumimoji="1" lang="zh-CN" altLang="en-US" dirty="0"/>
              <a:t>声明静态数据成员</a:t>
            </a:r>
            <a:r>
              <a:rPr kumimoji="1" lang="en-US" altLang="zh-CN" dirty="0" err="1"/>
              <a:t>i</a:t>
            </a:r>
            <a:endParaRPr kumimoji="1" lang="en-US" altLang="zh-CN" dirty="0"/>
          </a:p>
          <a:p>
            <a:pPr algn="just">
              <a:lnSpc>
                <a:spcPct val="85000"/>
              </a:lnSpc>
            </a:pPr>
            <a:r>
              <a:rPr kumimoji="1" lang="en-US" altLang="zh-CN" dirty="0" smtClean="0"/>
              <a:t>}; </a:t>
            </a:r>
            <a:endParaRPr kumimoji="1" lang="en-US" altLang="zh-CN" dirty="0"/>
          </a:p>
          <a:p>
            <a:pPr algn="just">
              <a:lnSpc>
                <a:spcPct val="85000"/>
              </a:lnSpc>
            </a:pPr>
            <a:r>
              <a:rPr kumimoji="1" lang="en-US" altLang="zh-CN" dirty="0"/>
              <a:t> </a:t>
            </a:r>
          </a:p>
          <a:p>
            <a:pPr algn="just">
              <a:lnSpc>
                <a:spcPct val="85000"/>
              </a:lnSpc>
            </a:pPr>
            <a:r>
              <a:rPr kumimoji="1" lang="en-US" altLang="zh-CN" dirty="0" smtClean="0"/>
              <a:t>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myclass</a:t>
            </a:r>
            <a:r>
              <a:rPr kumimoji="1" lang="en-US" altLang="zh-CN" dirty="0"/>
              <a:t>::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=0;                       // </a:t>
            </a:r>
            <a:r>
              <a:rPr kumimoji="1" lang="zh-CN" altLang="en-US" dirty="0"/>
              <a:t>静态数据成员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初始化</a:t>
            </a:r>
            <a:r>
              <a:rPr kumimoji="1" lang="en-US" altLang="zh-CN" dirty="0" smtClean="0"/>
              <a:t>,</a:t>
            </a:r>
            <a:r>
              <a:rPr kumimoji="1" lang="zh-CN" altLang="en-US" dirty="0"/>
              <a:t>不必在前面加</a:t>
            </a:r>
            <a:r>
              <a:rPr kumimoji="1" lang="en-US" altLang="zh-CN" dirty="0"/>
              <a:t>static</a:t>
            </a:r>
          </a:p>
          <a:p>
            <a:pPr algn="just">
              <a:lnSpc>
                <a:spcPct val="85000"/>
              </a:lnSpc>
            </a:pPr>
            <a:endParaRPr kumimoji="1" lang="en-US" altLang="zh-CN" dirty="0"/>
          </a:p>
          <a:p>
            <a:pPr algn="just">
              <a:lnSpc>
                <a:spcPct val="85000"/>
              </a:lnSpc>
            </a:pPr>
            <a:r>
              <a:rPr kumimoji="1" lang="en-US" altLang="zh-CN" dirty="0" smtClean="0"/>
              <a:t>main</a:t>
            </a:r>
            <a:r>
              <a:rPr kumimoji="1" lang="en-US" altLang="zh-CN" dirty="0"/>
              <a:t>()</a:t>
            </a:r>
          </a:p>
          <a:p>
            <a:pPr algn="just">
              <a:lnSpc>
                <a:spcPct val="85000"/>
              </a:lnSpc>
            </a:pPr>
            <a:r>
              <a:rPr kumimoji="1" lang="en-US" altLang="zh-CN" dirty="0" smtClean="0"/>
              <a:t>{  </a:t>
            </a:r>
          </a:p>
          <a:p>
            <a:pPr algn="just">
              <a:lnSpc>
                <a:spcPct val="85000"/>
              </a:lnSpc>
            </a:pPr>
            <a:r>
              <a:rPr kumimoji="1" lang="en-US" altLang="zh-CN" dirty="0">
                <a:solidFill>
                  <a:srgbClr val="D60093"/>
                </a:solidFill>
              </a:rPr>
              <a:t> </a:t>
            </a:r>
            <a:r>
              <a:rPr kumimoji="1" lang="en-US" altLang="zh-CN" dirty="0" smtClean="0">
                <a:solidFill>
                  <a:srgbClr val="D60093"/>
                </a:solidFill>
              </a:rPr>
              <a:t>      </a:t>
            </a:r>
            <a:r>
              <a:rPr kumimoji="1" lang="en-US" altLang="zh-CN" dirty="0" err="1" smtClean="0">
                <a:solidFill>
                  <a:srgbClr val="D60093"/>
                </a:solidFill>
              </a:rPr>
              <a:t>int</a:t>
            </a:r>
            <a:r>
              <a:rPr kumimoji="1" lang="en-US" altLang="zh-CN" dirty="0" smtClean="0">
                <a:solidFill>
                  <a:srgbClr val="D60093"/>
                </a:solidFill>
              </a:rPr>
              <a:t> </a:t>
            </a:r>
            <a:r>
              <a:rPr kumimoji="1" lang="en-US" altLang="zh-CN" dirty="0">
                <a:solidFill>
                  <a:srgbClr val="D60093"/>
                </a:solidFill>
              </a:rPr>
              <a:t>*count=&amp;</a:t>
            </a:r>
            <a:r>
              <a:rPr kumimoji="1" lang="en-US" altLang="zh-CN" dirty="0" err="1">
                <a:solidFill>
                  <a:srgbClr val="D60093"/>
                </a:solidFill>
              </a:rPr>
              <a:t>myclass</a:t>
            </a:r>
            <a:r>
              <a:rPr kumimoji="1" lang="en-US" altLang="zh-CN" dirty="0">
                <a:solidFill>
                  <a:srgbClr val="D60093"/>
                </a:solidFill>
              </a:rPr>
              <a:t>::</a:t>
            </a:r>
            <a:r>
              <a:rPr kumimoji="1" lang="en-US" altLang="zh-CN" dirty="0" err="1">
                <a:solidFill>
                  <a:srgbClr val="D60093"/>
                </a:solidFill>
              </a:rPr>
              <a:t>i</a:t>
            </a:r>
            <a:r>
              <a:rPr kumimoji="1" lang="en-US" altLang="zh-CN" dirty="0">
                <a:solidFill>
                  <a:srgbClr val="D60093"/>
                </a:solidFill>
              </a:rPr>
              <a:t>;</a:t>
            </a:r>
            <a:r>
              <a:rPr kumimoji="1" lang="en-US" altLang="zh-CN" dirty="0"/>
              <a:t> </a:t>
            </a:r>
          </a:p>
          <a:p>
            <a:pPr algn="just">
              <a:lnSpc>
                <a:spcPct val="85000"/>
              </a:lnSpc>
            </a:pPr>
            <a:r>
              <a:rPr kumimoji="1" lang="en-US" altLang="zh-CN" dirty="0"/>
              <a:t>      </a:t>
            </a:r>
            <a:r>
              <a:rPr kumimoji="1" lang="en-US" altLang="zh-CN" dirty="0" err="1"/>
              <a:t>myclass</a:t>
            </a:r>
            <a:r>
              <a:rPr kumimoji="1" lang="en-US" altLang="zh-CN" dirty="0"/>
              <a:t> ob1,ob2,ob3,ob4;</a:t>
            </a:r>
          </a:p>
          <a:p>
            <a:pPr algn="just">
              <a:lnSpc>
                <a:spcPct val="85000"/>
              </a:lnSpc>
            </a:pPr>
            <a:r>
              <a:rPr kumimoji="1" lang="en-US" altLang="zh-CN" dirty="0"/>
              <a:t>     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&lt;&lt;“ </a:t>
            </a:r>
            <a:r>
              <a:rPr kumimoji="1" lang="en-US" altLang="zh-CN" dirty="0" err="1"/>
              <a:t>myclass</a:t>
            </a:r>
            <a:r>
              <a:rPr kumimoji="1" lang="en-US" altLang="zh-CN" dirty="0"/>
              <a:t>::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 ”&lt;&lt;</a:t>
            </a:r>
            <a:r>
              <a:rPr kumimoji="1" lang="en-US" altLang="zh-CN" dirty="0">
                <a:solidFill>
                  <a:srgbClr val="D60093"/>
                </a:solidFill>
              </a:rPr>
              <a:t>*count</a:t>
            </a:r>
            <a:r>
              <a:rPr kumimoji="1" lang="en-US" altLang="zh-CN" dirty="0"/>
              <a:t>&lt;&lt;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;   </a:t>
            </a:r>
          </a:p>
          <a:p>
            <a:pPr algn="just">
              <a:lnSpc>
                <a:spcPct val="85000"/>
              </a:lnSpc>
            </a:pPr>
            <a:r>
              <a:rPr kumimoji="1" lang="en-US" altLang="zh-CN" dirty="0"/>
              <a:t>      return 0;  </a:t>
            </a:r>
          </a:p>
          <a:p>
            <a:pPr algn="just">
              <a:lnSpc>
                <a:spcPct val="85000"/>
              </a:lnSpc>
            </a:pPr>
            <a:r>
              <a:rPr kumimoji="1" lang="en-US" altLang="zh-CN" dirty="0"/>
              <a:t>} </a:t>
            </a:r>
            <a:r>
              <a:rPr kumimoji="1" lang="en-US" altLang="zh-CN" sz="2000" dirty="0"/>
              <a:t>	</a:t>
            </a:r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4.21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通过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普通指针访问静态成员 </a:t>
            </a:r>
          </a:p>
        </p:txBody>
      </p:sp>
    </p:spTree>
    <p:extLst>
      <p:ext uri="{BB962C8B-B14F-4D97-AF65-F5344CB8AC3E}">
        <p14:creationId xmlns:p14="http://schemas.microsoft.com/office/powerpoint/2010/main" val="1160139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058615" y="693490"/>
            <a:ext cx="8079070" cy="610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/>
              <a:t>#include&lt;</a:t>
            </a:r>
            <a:r>
              <a:rPr kumimoji="1" lang="en-US" altLang="zh-CN" dirty="0" err="1"/>
              <a:t>iostream.h</a:t>
            </a:r>
            <a:r>
              <a:rPr kumimoji="1" lang="en-US" altLang="zh-CN" dirty="0"/>
              <a:t>&gt;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class </a:t>
            </a:r>
            <a:r>
              <a:rPr kumimoji="1" lang="en-US" altLang="zh-CN" dirty="0" err="1"/>
              <a:t>myclass</a:t>
            </a:r>
            <a:r>
              <a:rPr kumimoji="1" lang="en-US" altLang="zh-CN" dirty="0"/>
              <a:t> {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public: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myclass</a:t>
            </a:r>
            <a:r>
              <a:rPr kumimoji="1" lang="en-US" altLang="zh-CN" dirty="0"/>
              <a:t>()       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      {   ++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;  }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>
                <a:solidFill>
                  <a:srgbClr val="D60093"/>
                </a:solidFill>
              </a:rPr>
              <a:t>    static </a:t>
            </a:r>
            <a:r>
              <a:rPr kumimoji="1" lang="en-US" altLang="zh-CN" dirty="0" err="1">
                <a:solidFill>
                  <a:srgbClr val="D60093"/>
                </a:solidFill>
              </a:rPr>
              <a:t>int</a:t>
            </a:r>
            <a:r>
              <a:rPr kumimoji="1" lang="en-US" altLang="zh-CN" dirty="0">
                <a:solidFill>
                  <a:srgbClr val="D60093"/>
                </a:solidFill>
              </a:rPr>
              <a:t> </a:t>
            </a:r>
            <a:r>
              <a:rPr kumimoji="1" lang="en-US" altLang="zh-CN" dirty="0" err="1">
                <a:solidFill>
                  <a:srgbClr val="D60093"/>
                </a:solidFill>
              </a:rPr>
              <a:t>geti</a:t>
            </a:r>
            <a:r>
              <a:rPr kumimoji="1" lang="en-US" altLang="zh-CN" dirty="0">
                <a:solidFill>
                  <a:srgbClr val="D60093"/>
                </a:solidFill>
              </a:rPr>
              <a:t>()</a:t>
            </a:r>
            <a:r>
              <a:rPr kumimoji="1" lang="en-US" altLang="zh-CN" dirty="0"/>
              <a:t>  	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      {   return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;  }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private: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    static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;     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  };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myclass</a:t>
            </a:r>
            <a:r>
              <a:rPr kumimoji="1" lang="en-US" altLang="zh-CN" dirty="0"/>
              <a:t>::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=0;     	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main()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{  </a:t>
            </a:r>
            <a:r>
              <a:rPr kumimoji="1" lang="en-US" altLang="zh-CN" dirty="0" err="1">
                <a:solidFill>
                  <a:srgbClr val="D60093"/>
                </a:solidFill>
              </a:rPr>
              <a:t>int</a:t>
            </a:r>
            <a:r>
              <a:rPr kumimoji="1" lang="en-US" altLang="zh-CN" dirty="0">
                <a:solidFill>
                  <a:srgbClr val="D60093"/>
                </a:solidFill>
              </a:rPr>
              <a:t> (*get)()=</a:t>
            </a:r>
            <a:r>
              <a:rPr kumimoji="1" lang="en-US" altLang="zh-CN" dirty="0" err="1">
                <a:solidFill>
                  <a:srgbClr val="D60093"/>
                </a:solidFill>
              </a:rPr>
              <a:t>myclass</a:t>
            </a:r>
            <a:r>
              <a:rPr kumimoji="1" lang="en-US" altLang="zh-CN" dirty="0">
                <a:solidFill>
                  <a:srgbClr val="D60093"/>
                </a:solidFill>
              </a:rPr>
              <a:t>::</a:t>
            </a:r>
            <a:r>
              <a:rPr kumimoji="1" lang="en-US" altLang="zh-CN" dirty="0" err="1">
                <a:solidFill>
                  <a:srgbClr val="D60093"/>
                </a:solidFill>
              </a:rPr>
              <a:t>geti</a:t>
            </a:r>
            <a:r>
              <a:rPr kumimoji="1" lang="en-US" altLang="zh-CN" dirty="0">
                <a:solidFill>
                  <a:srgbClr val="D60093"/>
                </a:solidFill>
              </a:rPr>
              <a:t>;</a:t>
            </a:r>
            <a:r>
              <a:rPr kumimoji="1" lang="en-US" altLang="zh-CN" dirty="0"/>
              <a:t>  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   </a:t>
            </a:r>
            <a:r>
              <a:rPr kumimoji="1" lang="en-US" altLang="zh-CN" dirty="0" err="1"/>
              <a:t>myclass</a:t>
            </a:r>
            <a:r>
              <a:rPr kumimoji="1" lang="en-US" altLang="zh-CN" dirty="0"/>
              <a:t> ob1,ob2,ob3;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  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&lt;&lt;"</a:t>
            </a:r>
            <a:r>
              <a:rPr kumimoji="1" lang="en-US" altLang="zh-CN" dirty="0" err="1"/>
              <a:t>myclass∷i</a:t>
            </a:r>
            <a:r>
              <a:rPr kumimoji="1" lang="en-US" altLang="zh-CN" dirty="0"/>
              <a:t>="&lt;&lt;</a:t>
            </a:r>
            <a:r>
              <a:rPr kumimoji="1" lang="en-US" altLang="zh-CN" dirty="0">
                <a:solidFill>
                  <a:srgbClr val="D60093"/>
                </a:solidFill>
              </a:rPr>
              <a:t>(*get)()</a:t>
            </a:r>
            <a:r>
              <a:rPr kumimoji="1" lang="en-US" altLang="zh-CN" dirty="0"/>
              <a:t>&lt;&lt;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; 	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   return 0;</a:t>
            </a:r>
          </a:p>
          <a:p>
            <a:pPr eaLnBrk="1" hangingPunct="1">
              <a:lnSpc>
                <a:spcPct val="45000"/>
              </a:lnSpc>
              <a:spcBef>
                <a:spcPct val="50000"/>
              </a:spcBef>
            </a:pPr>
            <a:r>
              <a:rPr kumimoji="1" lang="en-US" altLang="zh-CN" dirty="0"/>
              <a:t>}</a:t>
            </a:r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4.22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通过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指针访问类的静态成员函数</a:t>
            </a:r>
          </a:p>
        </p:txBody>
      </p:sp>
    </p:spTree>
    <p:extLst>
      <p:ext uri="{BB962C8B-B14F-4D97-AF65-F5344CB8AC3E}">
        <p14:creationId xmlns:p14="http://schemas.microsoft.com/office/powerpoint/2010/main" val="3689687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7"/>
          <p:cNvSpPr>
            <a:spLocks noChangeArrowheads="1"/>
          </p:cNvSpPr>
          <p:nvPr/>
        </p:nvSpPr>
        <p:spPr bwMode="auto">
          <a:xfrm>
            <a:off x="600215" y="836808"/>
            <a:ext cx="5642976" cy="5878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#include&lt;</a:t>
            </a:r>
            <a:r>
              <a:rPr lang="en-US" altLang="zh-CN" sz="2800" dirty="0" err="1">
                <a:latin typeface="Arial" panose="020B0604020202020204" pitchFamily="34" charset="0"/>
              </a:rPr>
              <a:t>iostream.h</a:t>
            </a:r>
            <a:r>
              <a:rPr lang="en-US" altLang="zh-CN" sz="2800" dirty="0">
                <a:latin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class </a:t>
            </a:r>
            <a:r>
              <a:rPr lang="en-US" altLang="zh-CN" sz="2800" dirty="0" smtClean="0">
                <a:latin typeface="Arial" panose="020B0604020202020204" pitchFamily="34" charset="0"/>
              </a:rPr>
              <a:t>Sample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Arial" panose="020B0604020202020204" pitchFamily="34" charset="0"/>
              </a:rPr>
              <a:t>{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private: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	</a:t>
            </a:r>
            <a:r>
              <a:rPr lang="en-US" altLang="zh-CN" sz="2800" dirty="0" err="1">
                <a:latin typeface="Arial" panose="020B0604020202020204" pitchFamily="34" charset="0"/>
              </a:rPr>
              <a:t>int</a:t>
            </a: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 err="1">
                <a:latin typeface="Arial" panose="020B0604020202020204" pitchFamily="34" charset="0"/>
              </a:rPr>
              <a:t>x,y</a:t>
            </a:r>
            <a:r>
              <a:rPr lang="en-US" altLang="zh-CN" sz="2800" dirty="0">
                <a:latin typeface="Arial" panose="020B0604020202020204" pitchFamily="34" charset="0"/>
              </a:rPr>
              <a:t>;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public: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	Sample(</a:t>
            </a:r>
            <a:r>
              <a:rPr lang="en-US" altLang="zh-CN" sz="2800" dirty="0" err="1">
                <a:latin typeface="Arial" panose="020B0604020202020204" pitchFamily="34" charset="0"/>
              </a:rPr>
              <a:t>int</a:t>
            </a: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 err="1">
                <a:latin typeface="Arial" panose="020B0604020202020204" pitchFamily="34" charset="0"/>
              </a:rPr>
              <a:t>i</a:t>
            </a:r>
            <a:r>
              <a:rPr lang="en-US" altLang="zh-CN" sz="2800" dirty="0">
                <a:latin typeface="Arial" panose="020B0604020202020204" pitchFamily="34" charset="0"/>
              </a:rPr>
              <a:t>=0,int j=0)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	   {  x=</a:t>
            </a:r>
            <a:r>
              <a:rPr lang="en-US" altLang="zh-CN" sz="2800" dirty="0" err="1">
                <a:latin typeface="Arial" panose="020B0604020202020204" pitchFamily="34" charset="0"/>
              </a:rPr>
              <a:t>i</a:t>
            </a:r>
            <a:r>
              <a:rPr lang="en-US" altLang="zh-CN" sz="2800" dirty="0">
                <a:latin typeface="Arial" panose="020B0604020202020204" pitchFamily="34" charset="0"/>
              </a:rPr>
              <a:t>;   y=j;   </a:t>
            </a:r>
            <a:r>
              <a:rPr lang="en-US" altLang="zh-CN" sz="2800" dirty="0" smtClean="0">
                <a:latin typeface="Arial" panose="020B0604020202020204" pitchFamily="34" charset="0"/>
              </a:rPr>
              <a:t>}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endParaRPr lang="en-US" altLang="zh-CN" sz="2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     void copy(Sample&amp; </a:t>
            </a:r>
            <a:r>
              <a:rPr lang="en-US" altLang="zh-CN" sz="2800" dirty="0" err="1">
                <a:latin typeface="Arial" panose="020B0604020202020204" pitchFamily="34" charset="0"/>
              </a:rPr>
              <a:t>xy</a:t>
            </a:r>
            <a:r>
              <a:rPr lang="en-US" altLang="zh-CN" sz="2800" dirty="0" smtClean="0">
                <a:latin typeface="Arial" panose="020B0604020202020204" pitchFamily="34" charset="0"/>
              </a:rPr>
              <a:t>);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endParaRPr lang="en-US" altLang="zh-CN" sz="2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     void print()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Arial" panose="020B0604020202020204" pitchFamily="34" charset="0"/>
              </a:rPr>
              <a:t>     { 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 smtClean="0">
                <a:latin typeface="Arial" panose="020B0604020202020204" pitchFamily="34" charset="0"/>
              </a:rPr>
              <a:t>       </a:t>
            </a:r>
            <a:r>
              <a:rPr lang="en-US" altLang="zh-CN" sz="2800" dirty="0" err="1" smtClean="0">
                <a:latin typeface="Arial" panose="020B0604020202020204" pitchFamily="34" charset="0"/>
              </a:rPr>
              <a:t>cout</a:t>
            </a:r>
            <a:r>
              <a:rPr lang="en-US" altLang="zh-CN" sz="2800" dirty="0">
                <a:latin typeface="Arial" panose="020B0604020202020204" pitchFamily="34" charset="0"/>
              </a:rPr>
              <a:t>&lt;&lt;x&lt;&lt;","&lt;&lt;y&lt;&lt;</a:t>
            </a:r>
            <a:r>
              <a:rPr lang="en-US" altLang="zh-CN" sz="2800" dirty="0" err="1">
                <a:latin typeface="Arial" panose="020B0604020202020204" pitchFamily="34" charset="0"/>
              </a:rPr>
              <a:t>endl</a:t>
            </a:r>
            <a:r>
              <a:rPr lang="en-US" altLang="zh-CN" sz="2800" dirty="0">
                <a:latin typeface="Arial" panose="020B0604020202020204" pitchFamily="34" charset="0"/>
              </a:rPr>
              <a:t>;   </a:t>
            </a:r>
            <a:endParaRPr lang="en-US" altLang="zh-CN" sz="28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 smtClean="0">
                <a:latin typeface="Arial" panose="020B0604020202020204" pitchFamily="34" charset="0"/>
              </a:rPr>
              <a:t>    }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Arial" panose="020B0604020202020204" pitchFamily="34" charset="0"/>
              </a:rPr>
              <a:t>};</a:t>
            </a:r>
            <a:endParaRPr lang="en-US" altLang="zh-CN" sz="2800" dirty="0">
              <a:latin typeface="Arial" panose="020B0604020202020204" pitchFamily="34" charset="0"/>
            </a:endParaRPr>
          </a:p>
        </p:txBody>
      </p:sp>
      <p:sp>
        <p:nvSpPr>
          <p:cNvPr id="7172" name="Rectangle 8"/>
          <p:cNvSpPr>
            <a:spLocks noChangeArrowheads="1"/>
          </p:cNvSpPr>
          <p:nvPr/>
        </p:nvSpPr>
        <p:spPr bwMode="auto">
          <a:xfrm>
            <a:off x="5235079" y="5733866"/>
            <a:ext cx="1583103" cy="1008296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 dirty="0">
                <a:solidFill>
                  <a:schemeClr val="accent2"/>
                </a:solidFill>
              </a:rPr>
              <a:t>运行结果：</a:t>
            </a:r>
          </a:p>
          <a:p>
            <a:pPr eaLnBrk="1" hangingPunct="1"/>
            <a:r>
              <a:rPr kumimoji="1" lang="en-US" altLang="zh-CN" sz="2000" b="1" dirty="0"/>
              <a:t>5,6</a:t>
            </a:r>
          </a:p>
        </p:txBody>
      </p:sp>
      <p:pic>
        <p:nvPicPr>
          <p:cNvPr id="7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5" y="23565"/>
            <a:ext cx="7421088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194519" y="45418"/>
            <a:ext cx="466725" cy="468313"/>
            <a:chOff x="1192404" y="608225"/>
            <a:chExt cx="1755828" cy="1759616"/>
          </a:xfrm>
        </p:grpSpPr>
        <p:grpSp>
          <p:nvGrpSpPr>
            <p:cNvPr id="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3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10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5" name="TextBox 64"/>
          <p:cNvSpPr txBox="1">
            <a:spLocks noChangeArrowheads="1"/>
          </p:cNvSpPr>
          <p:nvPr/>
        </p:nvSpPr>
        <p:spPr bwMode="auto">
          <a:xfrm>
            <a:off x="843036" y="75952"/>
            <a:ext cx="6696299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latin typeface="Rockwell" pitchFamily="18" charset="0"/>
                <a:ea typeface="微软雅黑" pitchFamily="34" charset="-122"/>
              </a:rPr>
              <a:t>4.2 </a:t>
            </a:r>
            <a:r>
              <a:rPr lang="en-US" altLang="zh-CN" sz="3200" b="1" dirty="0"/>
              <a:t>this</a:t>
            </a:r>
            <a:r>
              <a:rPr lang="zh-CN" altLang="en-US" sz="3200" b="1" dirty="0"/>
              <a:t>和</a:t>
            </a:r>
            <a:r>
              <a:rPr lang="zh-CN" altLang="en-US" sz="3200" dirty="0"/>
              <a:t>*</a:t>
            </a:r>
            <a:r>
              <a:rPr lang="en-US" altLang="zh-CN" sz="3200" b="1" dirty="0"/>
              <a:t>this</a:t>
            </a:r>
            <a:r>
              <a:rPr lang="zh-CN" altLang="en-US" sz="3200" b="1" dirty="0"/>
              <a:t>的用法</a:t>
            </a:r>
            <a:endParaRPr lang="zh-CN" altLang="en-US" sz="3000" dirty="0"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035278" y="1074998"/>
            <a:ext cx="5163071" cy="5451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Arial" panose="020B0604020202020204" pitchFamily="34" charset="0"/>
              </a:rPr>
              <a:t>void </a:t>
            </a:r>
            <a:r>
              <a:rPr lang="en-US" altLang="zh-CN" sz="2800" dirty="0">
                <a:latin typeface="Arial" panose="020B0604020202020204" pitchFamily="34" charset="0"/>
              </a:rPr>
              <a:t>Sample::copy(Sample&amp; </a:t>
            </a:r>
            <a:r>
              <a:rPr lang="en-US" altLang="zh-CN" sz="2800" dirty="0" err="1">
                <a:latin typeface="Arial" panose="020B0604020202020204" pitchFamily="34" charset="0"/>
              </a:rPr>
              <a:t>xy</a:t>
            </a:r>
            <a:r>
              <a:rPr lang="en-US" altLang="zh-CN" sz="2800" dirty="0">
                <a:latin typeface="Arial" panose="020B0604020202020204" pitchFamily="34" charset="0"/>
              </a:rPr>
              <a:t>)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{  </a:t>
            </a:r>
            <a:endParaRPr lang="en-US" altLang="zh-CN" sz="28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 smtClean="0">
                <a:latin typeface="Arial" panose="020B0604020202020204" pitchFamily="34" charset="0"/>
              </a:rPr>
              <a:t>   if </a:t>
            </a:r>
            <a:r>
              <a:rPr lang="en-US" altLang="zh-CN" sz="2800" dirty="0">
                <a:latin typeface="Arial" panose="020B0604020202020204" pitchFamily="34" charset="0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this</a:t>
            </a:r>
            <a:r>
              <a:rPr lang="en-US" altLang="zh-CN" sz="2800" dirty="0">
                <a:latin typeface="Arial" panose="020B0604020202020204" pitchFamily="34" charset="0"/>
              </a:rPr>
              <a:t>==&amp;</a:t>
            </a:r>
            <a:r>
              <a:rPr lang="en-US" altLang="zh-CN" sz="2800" dirty="0" err="1">
                <a:latin typeface="Arial" panose="020B0604020202020204" pitchFamily="34" charset="0"/>
              </a:rPr>
              <a:t>xy</a:t>
            </a:r>
            <a:r>
              <a:rPr lang="en-US" altLang="zh-CN" sz="2800" dirty="0">
                <a:latin typeface="Arial" panose="020B0604020202020204" pitchFamily="34" charset="0"/>
              </a:rPr>
              <a:t>)   </a:t>
            </a:r>
            <a:endParaRPr lang="en-US" altLang="zh-CN" sz="28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 </a:t>
            </a:r>
            <a:r>
              <a:rPr lang="en-US" altLang="zh-CN" sz="2800" dirty="0" smtClean="0">
                <a:latin typeface="Arial" panose="020B0604020202020204" pitchFamily="34" charset="0"/>
              </a:rPr>
              <a:t>         return</a:t>
            </a:r>
            <a:r>
              <a:rPr lang="en-US" altLang="zh-CN" sz="2800" dirty="0">
                <a:latin typeface="Arial" panose="020B0604020202020204" pitchFamily="34" charset="0"/>
              </a:rPr>
              <a:t>;</a:t>
            </a: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</a:rPr>
              <a:t>   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*this</a:t>
            </a:r>
            <a:r>
              <a:rPr lang="en-US" altLang="zh-CN" sz="2800" dirty="0">
                <a:latin typeface="Arial" panose="020B0604020202020204" pitchFamily="34" charset="0"/>
              </a:rPr>
              <a:t>=</a:t>
            </a:r>
            <a:r>
              <a:rPr lang="en-US" altLang="zh-CN" sz="2800" dirty="0" err="1">
                <a:latin typeface="Arial" panose="020B0604020202020204" pitchFamily="34" charset="0"/>
              </a:rPr>
              <a:t>xy</a:t>
            </a:r>
            <a:r>
              <a:rPr lang="en-US" altLang="zh-CN" sz="2800" dirty="0">
                <a:latin typeface="Arial" panose="020B0604020202020204" pitchFamily="34" charset="0"/>
              </a:rPr>
              <a:t>;  </a:t>
            </a:r>
            <a:endParaRPr lang="en-US" altLang="zh-CN" sz="28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SzPct val="90000"/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Arial" panose="020B0604020202020204" pitchFamily="34" charset="0"/>
              </a:rPr>
              <a:t>}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eaLnBrk="1" hangingPunct="1">
              <a:buSzPct val="90000"/>
              <a:buFont typeface="Wingdings" panose="05000000000000000000" pitchFamily="2" charset="2"/>
              <a:buNone/>
            </a:pPr>
            <a:r>
              <a:rPr kumimoji="1" lang="en-US" altLang="zh-CN" sz="2800" dirty="0">
                <a:latin typeface="Arial" panose="020B0604020202020204" pitchFamily="34" charset="0"/>
              </a:rPr>
              <a:t>void main()</a:t>
            </a:r>
          </a:p>
          <a:p>
            <a:pPr eaLnBrk="1" hangingPunct="1">
              <a:buSzPct val="90000"/>
              <a:buFont typeface="Wingdings" panose="05000000000000000000" pitchFamily="2" charset="2"/>
              <a:buNone/>
            </a:pPr>
            <a:r>
              <a:rPr kumimoji="1" lang="en-US" altLang="zh-CN" sz="2800" dirty="0">
                <a:latin typeface="Arial" panose="020B0604020202020204" pitchFamily="34" charset="0"/>
              </a:rPr>
              <a:t>{  </a:t>
            </a:r>
            <a:endParaRPr kumimoji="1" lang="en-US" altLang="zh-CN" sz="2800" dirty="0" smtClean="0">
              <a:latin typeface="Arial" panose="020B0604020202020204" pitchFamily="34" charset="0"/>
            </a:endParaRPr>
          </a:p>
          <a:p>
            <a:pPr eaLnBrk="1" hangingPunct="1">
              <a:buSzPct val="90000"/>
              <a:buFont typeface="Wingdings" panose="05000000000000000000" pitchFamily="2" charset="2"/>
              <a:buNone/>
            </a:pPr>
            <a:r>
              <a:rPr kumimoji="1" lang="en-US" altLang="zh-CN" sz="2800" dirty="0">
                <a:latin typeface="Arial" panose="020B060402020202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20204" pitchFamily="34" charset="0"/>
              </a:rPr>
              <a:t>      Sample </a:t>
            </a:r>
            <a:r>
              <a:rPr kumimoji="1" lang="en-US" altLang="zh-CN" sz="2800" dirty="0">
                <a:latin typeface="Arial" panose="020B0604020202020204" pitchFamily="34" charset="0"/>
              </a:rPr>
              <a:t>p1,p2(5,6);</a:t>
            </a:r>
          </a:p>
          <a:p>
            <a:pPr eaLnBrk="1" hangingPunct="1">
              <a:buSzPct val="90000"/>
              <a:buFont typeface="Wingdings" panose="05000000000000000000" pitchFamily="2" charset="2"/>
              <a:buNone/>
            </a:pPr>
            <a:r>
              <a:rPr kumimoji="1" lang="en-US" altLang="zh-CN" sz="2800" dirty="0">
                <a:latin typeface="Arial" panose="020B0604020202020204" pitchFamily="34" charset="0"/>
              </a:rPr>
              <a:t>    </a:t>
            </a:r>
            <a:r>
              <a:rPr kumimoji="1" lang="en-US" altLang="zh-CN" sz="2800" dirty="0" smtClean="0">
                <a:latin typeface="Arial" panose="020B0604020202020204" pitchFamily="34" charset="0"/>
              </a:rPr>
              <a:t>    p1.copy(p2</a:t>
            </a:r>
            <a:r>
              <a:rPr kumimoji="1" lang="en-US" altLang="zh-CN" sz="2800" dirty="0">
                <a:latin typeface="Arial" panose="020B0604020202020204" pitchFamily="34" charset="0"/>
              </a:rPr>
              <a:t>);</a:t>
            </a:r>
          </a:p>
          <a:p>
            <a:pPr eaLnBrk="1" hangingPunct="1">
              <a:buSzPct val="90000"/>
              <a:buFont typeface="Wingdings" panose="05000000000000000000" pitchFamily="2" charset="2"/>
              <a:buNone/>
            </a:pPr>
            <a:r>
              <a:rPr kumimoji="1" lang="en-US" altLang="zh-CN" sz="2800" dirty="0">
                <a:latin typeface="Arial" panose="020B0604020202020204" pitchFamily="34" charset="0"/>
              </a:rPr>
              <a:t>    </a:t>
            </a:r>
            <a:r>
              <a:rPr kumimoji="1" lang="en-US" altLang="zh-CN" sz="2800" dirty="0" smtClean="0">
                <a:latin typeface="Arial" panose="020B0604020202020204" pitchFamily="34" charset="0"/>
              </a:rPr>
              <a:t>    p1.print</a:t>
            </a:r>
            <a:r>
              <a:rPr kumimoji="1" lang="en-US" altLang="zh-CN" sz="2800" dirty="0">
                <a:latin typeface="Arial" panose="020B0604020202020204" pitchFamily="34" charset="0"/>
              </a:rPr>
              <a:t>();   </a:t>
            </a:r>
          </a:p>
          <a:p>
            <a:pPr eaLnBrk="1" hangingPunct="1">
              <a:buSzPct val="90000"/>
              <a:buFont typeface="Wingdings" panose="05000000000000000000" pitchFamily="2" charset="2"/>
              <a:buNone/>
            </a:pPr>
            <a:r>
              <a:rPr kumimoji="1" lang="en-US" altLang="zh-CN" sz="2800" dirty="0">
                <a:latin typeface="Arial" panose="020B0604020202020204" pitchFamily="34" charset="0"/>
              </a:rPr>
              <a:t>}</a:t>
            </a:r>
            <a:endParaRPr lang="en-US" altLang="zh-CN" sz="2800" dirty="0">
              <a:latin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6243191" y="693490"/>
            <a:ext cx="72008" cy="50403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216189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5838" y="981523"/>
            <a:ext cx="9217793" cy="5184168"/>
          </a:xfrm>
          <a:prstGeom prst="rect">
            <a:avLst/>
          </a:prstGeom>
        </p:spPr>
        <p:txBody>
          <a:bodyPr lIns="92096" tIns="46049" rIns="92096" bIns="46049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#include &lt;</a:t>
            </a:r>
            <a:r>
              <a:rPr lang="en-US" altLang="zh-CN" b="0" kern="0" dirty="0" err="1">
                <a:ea typeface="楷体_GB2312" pitchFamily="49" charset="-122"/>
              </a:rPr>
              <a:t>iostream</a:t>
            </a:r>
            <a:r>
              <a:rPr lang="en-US" altLang="zh-CN" b="0" kern="0" dirty="0">
                <a:ea typeface="楷体_GB2312" pitchFamily="49" charset="-122"/>
              </a:rPr>
              <a:t>&gt;</a:t>
            </a: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using namespace </a:t>
            </a:r>
            <a:r>
              <a:rPr lang="en-US" altLang="zh-CN" b="0" kern="0" dirty="0" err="1">
                <a:ea typeface="楷体_GB2312" pitchFamily="49" charset="-122"/>
              </a:rPr>
              <a:t>std</a:t>
            </a:r>
            <a:r>
              <a:rPr lang="en-US" altLang="zh-CN" b="0" kern="0" dirty="0">
                <a:ea typeface="楷体_GB2312" pitchFamily="49" charset="-122"/>
              </a:rPr>
              <a:t>;</a:t>
            </a: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class Point </a:t>
            </a:r>
            <a:endParaRPr lang="en-US" altLang="zh-CN" b="0" kern="0" dirty="0" smtClean="0"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 smtClean="0">
                <a:ea typeface="楷体_GB2312" pitchFamily="49" charset="-122"/>
              </a:rPr>
              <a:t>{</a:t>
            </a:r>
            <a:r>
              <a:rPr lang="en-US" altLang="zh-CN" b="0" kern="0" dirty="0">
                <a:ea typeface="楷体_GB2312" pitchFamily="49" charset="-122"/>
              </a:rPr>
              <a:t>	</a:t>
            </a:r>
            <a:r>
              <a:rPr lang="en-US" altLang="zh-CN" b="0" kern="0" dirty="0" smtClean="0">
                <a:ea typeface="楷体_GB2312" pitchFamily="49" charset="-122"/>
              </a:rPr>
              <a:t>				//</a:t>
            </a:r>
            <a:r>
              <a:rPr lang="en-US" altLang="zh-CN" b="0" kern="0" dirty="0">
                <a:ea typeface="楷体_GB2312" pitchFamily="49" charset="-122"/>
              </a:rPr>
              <a:t>Point</a:t>
            </a:r>
            <a:r>
              <a:rPr lang="zh-CN" altLang="en-US" b="0" kern="0" dirty="0">
                <a:ea typeface="楷体_GB2312" pitchFamily="49" charset="-122"/>
              </a:rPr>
              <a:t>类定义</a:t>
            </a: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public:	           </a:t>
            </a:r>
            <a:r>
              <a:rPr lang="en-US" altLang="zh-CN" b="0" kern="0" dirty="0" smtClean="0">
                <a:ea typeface="楷体_GB2312" pitchFamily="49" charset="-122"/>
              </a:rPr>
              <a:t>	//</a:t>
            </a:r>
            <a:r>
              <a:rPr lang="zh-CN" altLang="en-US" b="0" kern="0" dirty="0">
                <a:ea typeface="楷体_GB2312" pitchFamily="49" charset="-122"/>
              </a:rPr>
              <a:t>外部接口</a:t>
            </a: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>
                <a:ea typeface="楷体_GB2312" pitchFamily="49" charset="-122"/>
              </a:rPr>
              <a:t>	</a:t>
            </a:r>
            <a:r>
              <a:rPr lang="en-US" altLang="zh-CN" b="0" kern="0" dirty="0">
                <a:ea typeface="楷体_GB2312" pitchFamily="49" charset="-122"/>
              </a:rPr>
              <a:t>Point(</a:t>
            </a:r>
            <a:r>
              <a:rPr lang="en-US" altLang="zh-CN" b="0" kern="0" dirty="0" err="1">
                <a:ea typeface="楷体_GB2312" pitchFamily="49" charset="-122"/>
              </a:rPr>
              <a:t>int</a:t>
            </a:r>
            <a:r>
              <a:rPr lang="en-US" altLang="zh-CN" b="0" kern="0" dirty="0">
                <a:ea typeface="楷体_GB2312" pitchFamily="49" charset="-122"/>
              </a:rPr>
              <a:t> x = 0, </a:t>
            </a:r>
            <a:r>
              <a:rPr lang="en-US" altLang="zh-CN" b="0" kern="0" dirty="0" err="1">
                <a:ea typeface="楷体_GB2312" pitchFamily="49" charset="-122"/>
              </a:rPr>
              <a:t>int</a:t>
            </a:r>
            <a:r>
              <a:rPr lang="en-US" altLang="zh-CN" b="0" kern="0" dirty="0">
                <a:ea typeface="楷体_GB2312" pitchFamily="49" charset="-122"/>
              </a:rPr>
              <a:t> y = 0) : x(x), y(y) </a:t>
            </a:r>
            <a:endParaRPr lang="en-US" altLang="zh-CN" b="0" kern="0" dirty="0" smtClean="0"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	</a:t>
            </a:r>
            <a:r>
              <a:rPr lang="en-US" altLang="zh-CN" b="0" kern="0" dirty="0" smtClean="0">
                <a:ea typeface="楷体_GB2312" pitchFamily="49" charset="-122"/>
              </a:rPr>
              <a:t>{ </a:t>
            </a:r>
            <a:r>
              <a:rPr lang="zh-CN" altLang="en-US" b="0" kern="0" dirty="0">
                <a:ea typeface="楷体_GB2312" pitchFamily="49" charset="-122"/>
              </a:rPr>
              <a:t>	</a:t>
            </a:r>
            <a:r>
              <a:rPr lang="en-US" altLang="zh-CN" b="0" kern="0" dirty="0">
                <a:ea typeface="楷体_GB2312" pitchFamily="49" charset="-122"/>
              </a:rPr>
              <a:t>count</a:t>
            </a:r>
            <a:r>
              <a:rPr lang="en-US" altLang="zh-CN" b="0" kern="0" dirty="0" smtClean="0">
                <a:ea typeface="楷体_GB2312" pitchFamily="49" charset="-122"/>
              </a:rPr>
              <a:t>++;     }</a:t>
            </a:r>
            <a:r>
              <a:rPr lang="en-US" altLang="zh-CN" b="0" kern="0" dirty="0">
                <a:ea typeface="楷体_GB2312" pitchFamily="49" charset="-122"/>
              </a:rPr>
              <a:t>	</a:t>
            </a: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	Point(</a:t>
            </a:r>
            <a:r>
              <a:rPr lang="en-US" altLang="zh-CN" b="0" kern="0" dirty="0" err="1">
                <a:ea typeface="楷体_GB2312" pitchFamily="49" charset="-122"/>
              </a:rPr>
              <a:t>const</a:t>
            </a:r>
            <a:r>
              <a:rPr lang="en-US" altLang="zh-CN" b="0" kern="0" dirty="0">
                <a:ea typeface="楷体_GB2312" pitchFamily="49" charset="-122"/>
              </a:rPr>
              <a:t> Point &amp;p) : x(</a:t>
            </a:r>
            <a:r>
              <a:rPr lang="en-US" altLang="zh-CN" b="0" kern="0" dirty="0" err="1">
                <a:ea typeface="楷体_GB2312" pitchFamily="49" charset="-122"/>
              </a:rPr>
              <a:t>p.x</a:t>
            </a:r>
            <a:r>
              <a:rPr lang="en-US" altLang="zh-CN" b="0" kern="0" dirty="0">
                <a:ea typeface="楷体_GB2312" pitchFamily="49" charset="-122"/>
              </a:rPr>
              <a:t>), y(</a:t>
            </a:r>
            <a:r>
              <a:rPr lang="en-US" altLang="zh-CN" b="0" kern="0" dirty="0" err="1">
                <a:ea typeface="楷体_GB2312" pitchFamily="49" charset="-122"/>
              </a:rPr>
              <a:t>p.y</a:t>
            </a:r>
            <a:r>
              <a:rPr lang="en-US" altLang="zh-CN" b="0" kern="0" dirty="0">
                <a:ea typeface="楷体_GB2312" pitchFamily="49" charset="-122"/>
              </a:rPr>
              <a:t>) </a:t>
            </a:r>
            <a:endParaRPr lang="en-US" altLang="zh-CN" b="0" kern="0" dirty="0" smtClean="0"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 </a:t>
            </a:r>
            <a:r>
              <a:rPr lang="en-US" altLang="zh-CN" b="0" kern="0" dirty="0" smtClean="0">
                <a:ea typeface="楷体_GB2312" pitchFamily="49" charset="-122"/>
              </a:rPr>
              <a:t>   {    </a:t>
            </a:r>
            <a:r>
              <a:rPr lang="zh-CN" altLang="en-US" b="0" kern="0" dirty="0">
                <a:ea typeface="楷体_GB2312" pitchFamily="49" charset="-122"/>
              </a:rPr>
              <a:t>	</a:t>
            </a:r>
            <a:r>
              <a:rPr lang="en-US" altLang="zh-CN" b="0" kern="0" dirty="0">
                <a:ea typeface="楷体_GB2312" pitchFamily="49" charset="-122"/>
              </a:rPr>
              <a:t>count</a:t>
            </a:r>
            <a:r>
              <a:rPr lang="en-US" altLang="zh-CN" b="0" kern="0" dirty="0" smtClean="0">
                <a:ea typeface="楷体_GB2312" pitchFamily="49" charset="-122"/>
              </a:rPr>
              <a:t>++;   }</a:t>
            </a:r>
            <a:endParaRPr lang="en-US" altLang="zh-CN" b="0" kern="0" dirty="0"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	~Point() {  count--; }</a:t>
            </a: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	</a:t>
            </a:r>
            <a:r>
              <a:rPr lang="en-US" altLang="zh-CN" b="0" kern="0" dirty="0" err="1">
                <a:ea typeface="楷体_GB2312" pitchFamily="49" charset="-122"/>
              </a:rPr>
              <a:t>int</a:t>
            </a:r>
            <a:r>
              <a:rPr lang="en-US" altLang="zh-CN" b="0" kern="0" dirty="0">
                <a:ea typeface="楷体_GB2312" pitchFamily="49" charset="-122"/>
              </a:rPr>
              <a:t> </a:t>
            </a:r>
            <a:r>
              <a:rPr lang="en-US" altLang="zh-CN" b="0" kern="0" dirty="0" err="1">
                <a:ea typeface="楷体_GB2312" pitchFamily="49" charset="-122"/>
              </a:rPr>
              <a:t>getX</a:t>
            </a:r>
            <a:r>
              <a:rPr lang="en-US" altLang="zh-CN" b="0" kern="0" dirty="0">
                <a:ea typeface="楷体_GB2312" pitchFamily="49" charset="-122"/>
              </a:rPr>
              <a:t>() </a:t>
            </a:r>
            <a:r>
              <a:rPr lang="en-US" altLang="zh-CN" b="0" kern="0" dirty="0" err="1">
                <a:ea typeface="楷体_GB2312" pitchFamily="49" charset="-122"/>
              </a:rPr>
              <a:t>const</a:t>
            </a:r>
            <a:r>
              <a:rPr lang="en-US" altLang="zh-CN" b="0" kern="0" dirty="0">
                <a:ea typeface="楷体_GB2312" pitchFamily="49" charset="-122"/>
              </a:rPr>
              <a:t> { return x; }</a:t>
            </a: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	</a:t>
            </a:r>
            <a:r>
              <a:rPr lang="en-US" altLang="zh-CN" b="0" kern="0" dirty="0" err="1">
                <a:ea typeface="楷体_GB2312" pitchFamily="49" charset="-122"/>
              </a:rPr>
              <a:t>int</a:t>
            </a:r>
            <a:r>
              <a:rPr lang="en-US" altLang="zh-CN" b="0" kern="0" dirty="0">
                <a:ea typeface="楷体_GB2312" pitchFamily="49" charset="-122"/>
              </a:rPr>
              <a:t> </a:t>
            </a:r>
            <a:r>
              <a:rPr lang="en-US" altLang="zh-CN" b="0" kern="0" dirty="0" err="1">
                <a:ea typeface="楷体_GB2312" pitchFamily="49" charset="-122"/>
              </a:rPr>
              <a:t>getY</a:t>
            </a:r>
            <a:r>
              <a:rPr lang="en-US" altLang="zh-CN" b="0" kern="0" dirty="0">
                <a:ea typeface="楷体_GB2312" pitchFamily="49" charset="-122"/>
              </a:rPr>
              <a:t>() </a:t>
            </a:r>
            <a:r>
              <a:rPr lang="en-US" altLang="zh-CN" b="0" kern="0" dirty="0" err="1">
                <a:ea typeface="楷体_GB2312" pitchFamily="49" charset="-122"/>
              </a:rPr>
              <a:t>const</a:t>
            </a:r>
            <a:r>
              <a:rPr lang="en-US" altLang="zh-CN" b="0" kern="0" dirty="0">
                <a:ea typeface="楷体_GB2312" pitchFamily="49" charset="-122"/>
              </a:rPr>
              <a:t> { return y; }</a:t>
            </a: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	static </a:t>
            </a:r>
            <a:r>
              <a:rPr lang="en-US" altLang="zh-CN" b="0" kern="0" dirty="0" err="1">
                <a:ea typeface="楷体_GB2312" pitchFamily="49" charset="-122"/>
              </a:rPr>
              <a:t>int</a:t>
            </a:r>
            <a:r>
              <a:rPr lang="en-US" altLang="zh-CN" b="0" kern="0" dirty="0">
                <a:ea typeface="楷体_GB2312" pitchFamily="49" charset="-122"/>
              </a:rPr>
              <a:t> count;</a:t>
            </a:r>
            <a:endParaRPr lang="zh-CN" altLang="en-US" b="0" kern="0" dirty="0">
              <a:ea typeface="楷体_GB2312" pitchFamily="49" charset="-122"/>
            </a:endParaRP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private:	</a:t>
            </a:r>
            <a:r>
              <a:rPr lang="en-US" altLang="zh-CN" b="0" kern="0" dirty="0" smtClean="0">
                <a:ea typeface="楷体_GB2312" pitchFamily="49" charset="-122"/>
              </a:rPr>
              <a:t>		//</a:t>
            </a:r>
            <a:r>
              <a:rPr lang="zh-CN" altLang="en-US" b="0" kern="0" dirty="0">
                <a:ea typeface="楷体_GB2312" pitchFamily="49" charset="-122"/>
              </a:rPr>
              <a:t>私有数据成员</a:t>
            </a: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zh-CN" altLang="en-US" b="0" kern="0" dirty="0">
                <a:ea typeface="楷体_GB2312" pitchFamily="49" charset="-122"/>
              </a:rPr>
              <a:t>	</a:t>
            </a:r>
            <a:r>
              <a:rPr lang="en-US" altLang="zh-CN" b="0" kern="0" dirty="0" err="1">
                <a:ea typeface="楷体_GB2312" pitchFamily="49" charset="-122"/>
              </a:rPr>
              <a:t>int</a:t>
            </a:r>
            <a:r>
              <a:rPr lang="en-US" altLang="zh-CN" b="0" kern="0" dirty="0">
                <a:ea typeface="楷体_GB2312" pitchFamily="49" charset="-122"/>
              </a:rPr>
              <a:t> x, y;</a:t>
            </a: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};</a:t>
            </a:r>
          </a:p>
          <a:p>
            <a:pPr>
              <a:lnSpc>
                <a:spcPct val="7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r>
              <a:rPr lang="en-US" altLang="zh-CN" b="0" kern="0" dirty="0" err="1">
                <a:solidFill>
                  <a:schemeClr val="bg2"/>
                </a:solidFill>
                <a:ea typeface="楷体_GB2312" pitchFamily="49" charset="-122"/>
              </a:rPr>
              <a:t>int</a:t>
            </a:r>
            <a:r>
              <a:rPr lang="en-US" altLang="zh-CN" b="0" kern="0" dirty="0">
                <a:solidFill>
                  <a:schemeClr val="bg2"/>
                </a:solidFill>
                <a:ea typeface="楷体_GB2312" pitchFamily="49" charset="-122"/>
              </a:rPr>
              <a:t> Point::count = 0;</a:t>
            </a:r>
            <a:endParaRPr lang="zh-CN" altLang="en-US" b="0" kern="0" dirty="0">
              <a:solidFill>
                <a:schemeClr val="bg2"/>
              </a:solidFill>
              <a:ea typeface="楷体_GB2312" pitchFamily="49" charset="-122"/>
            </a:endParaRPr>
          </a:p>
        </p:txBody>
      </p:sp>
      <p:pic>
        <p:nvPicPr>
          <p:cNvPr id="6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4.23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通过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指针访问类的静态成员函数</a:t>
            </a:r>
          </a:p>
        </p:txBody>
      </p:sp>
    </p:spTree>
    <p:extLst>
      <p:ext uri="{BB962C8B-B14F-4D97-AF65-F5344CB8AC3E}">
        <p14:creationId xmlns:p14="http://schemas.microsoft.com/office/powerpoint/2010/main" val="12598121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 txBox="1">
            <a:spLocks noChangeArrowheads="1"/>
          </p:cNvSpPr>
          <p:nvPr/>
        </p:nvSpPr>
        <p:spPr>
          <a:xfrm>
            <a:off x="710496" y="837506"/>
            <a:ext cx="10717271" cy="5184576"/>
          </a:xfrm>
          <a:prstGeom prst="rect">
            <a:avLst/>
          </a:prstGeom>
        </p:spPr>
        <p:txBody>
          <a:bodyPr lIns="92096" tIns="46049" rIns="92096" bIns="46049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 err="1">
                <a:ea typeface="楷体_GB2312" pitchFamily="49" charset="-122"/>
              </a:rPr>
              <a:t>int</a:t>
            </a:r>
            <a:r>
              <a:rPr lang="en-US" altLang="zh-CN" b="0" kern="0" dirty="0">
                <a:ea typeface="楷体_GB2312" pitchFamily="49" charset="-122"/>
              </a:rPr>
              <a:t> main() {	//</a:t>
            </a:r>
            <a:r>
              <a:rPr lang="zh-CN" altLang="en-US" b="0" kern="0" dirty="0">
                <a:ea typeface="楷体_GB2312" pitchFamily="49" charset="-122"/>
              </a:rPr>
              <a:t>主函数实现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      </a:t>
            </a:r>
            <a:r>
              <a:rPr lang="en-US" altLang="zh-CN" b="0" kern="0" dirty="0">
                <a:solidFill>
                  <a:schemeClr val="bg2"/>
                </a:solidFill>
                <a:ea typeface="楷体_GB2312" pitchFamily="49" charset="-122"/>
              </a:rPr>
              <a:t>//</a:t>
            </a:r>
            <a:r>
              <a:rPr lang="zh-CN" altLang="en-US" b="0" kern="0" dirty="0">
                <a:solidFill>
                  <a:schemeClr val="bg2"/>
                </a:solidFill>
                <a:ea typeface="楷体_GB2312" pitchFamily="49" charset="-122"/>
              </a:rPr>
              <a:t>定义一个</a:t>
            </a:r>
            <a:r>
              <a:rPr lang="en-US" altLang="zh-CN" b="0" kern="0" dirty="0" err="1">
                <a:solidFill>
                  <a:schemeClr val="bg2"/>
                </a:solidFill>
                <a:ea typeface="楷体_GB2312" pitchFamily="49" charset="-122"/>
              </a:rPr>
              <a:t>int</a:t>
            </a:r>
            <a:r>
              <a:rPr lang="zh-CN" altLang="en-US" b="0" kern="0" dirty="0">
                <a:solidFill>
                  <a:schemeClr val="bg2"/>
                </a:solidFill>
                <a:ea typeface="楷体_GB2312" pitchFamily="49" charset="-122"/>
              </a:rPr>
              <a:t>型指针，指向类的静态成员</a:t>
            </a:r>
            <a:endParaRPr lang="en-US" altLang="zh-CN" b="0" kern="0" dirty="0">
              <a:solidFill>
                <a:schemeClr val="bg2"/>
              </a:solidFill>
              <a:ea typeface="楷体_GB2312" pitchFamily="49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b="0" kern="0" dirty="0">
                <a:solidFill>
                  <a:schemeClr val="bg2"/>
                </a:solidFill>
                <a:ea typeface="楷体_GB2312" pitchFamily="49" charset="-122"/>
              </a:rPr>
              <a:t>	</a:t>
            </a:r>
            <a:r>
              <a:rPr lang="en-US" altLang="zh-CN" b="0" kern="0" dirty="0" err="1">
                <a:solidFill>
                  <a:schemeClr val="bg2"/>
                </a:solidFill>
                <a:ea typeface="楷体_GB2312" pitchFamily="49" charset="-122"/>
              </a:rPr>
              <a:t>int</a:t>
            </a:r>
            <a:r>
              <a:rPr lang="en-US" altLang="zh-CN" b="0" kern="0" dirty="0">
                <a:solidFill>
                  <a:schemeClr val="bg2"/>
                </a:solidFill>
                <a:ea typeface="楷体_GB2312" pitchFamily="49" charset="-122"/>
              </a:rPr>
              <a:t> *</a:t>
            </a:r>
            <a:r>
              <a:rPr lang="en-US" altLang="zh-CN" b="0" kern="0" dirty="0" err="1">
                <a:solidFill>
                  <a:schemeClr val="bg2"/>
                </a:solidFill>
                <a:ea typeface="楷体_GB2312" pitchFamily="49" charset="-122"/>
              </a:rPr>
              <a:t>ptr</a:t>
            </a:r>
            <a:r>
              <a:rPr lang="en-US" altLang="zh-CN" b="0" kern="0" dirty="0">
                <a:solidFill>
                  <a:schemeClr val="bg2"/>
                </a:solidFill>
                <a:ea typeface="楷体_GB2312" pitchFamily="49" charset="-122"/>
              </a:rPr>
              <a:t> = &amp;Point::count;</a:t>
            </a:r>
            <a:r>
              <a:rPr lang="en-US" altLang="zh-CN" b="0" kern="0" dirty="0">
                <a:solidFill>
                  <a:schemeClr val="accent2"/>
                </a:solidFill>
                <a:ea typeface="楷体_GB2312" pitchFamily="49" charset="-122"/>
              </a:rPr>
              <a:t>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b="0" kern="0" dirty="0">
                <a:ea typeface="楷体_GB2312" pitchFamily="49" charset="-122"/>
              </a:rPr>
              <a:t>	</a:t>
            </a:r>
            <a:r>
              <a:rPr lang="en-US" altLang="zh-CN" b="0" kern="0" dirty="0">
                <a:ea typeface="楷体_GB2312" pitchFamily="49" charset="-122"/>
              </a:rPr>
              <a:t>Point a(4, 5);	</a:t>
            </a:r>
            <a:r>
              <a:rPr lang="en-US" altLang="zh-CN" b="0" kern="0" dirty="0" smtClean="0">
                <a:ea typeface="楷体_GB2312" pitchFamily="49" charset="-122"/>
              </a:rPr>
              <a:t>						//</a:t>
            </a:r>
            <a:r>
              <a:rPr lang="zh-CN" altLang="en-US" b="0" kern="0" dirty="0">
                <a:ea typeface="楷体_GB2312" pitchFamily="49" charset="-122"/>
              </a:rPr>
              <a:t>定义对象</a:t>
            </a:r>
            <a:r>
              <a:rPr lang="en-US" altLang="zh-CN" b="0" kern="0" dirty="0">
                <a:ea typeface="楷体_GB2312" pitchFamily="49" charset="-122"/>
              </a:rPr>
              <a:t>a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	</a:t>
            </a:r>
            <a:r>
              <a:rPr lang="en-US" altLang="zh-CN" b="0" kern="0" dirty="0" err="1">
                <a:ea typeface="楷体_GB2312" pitchFamily="49" charset="-122"/>
              </a:rPr>
              <a:t>cout</a:t>
            </a:r>
            <a:r>
              <a:rPr lang="en-US" altLang="zh-CN" b="0" kern="0" dirty="0">
                <a:ea typeface="楷体_GB2312" pitchFamily="49" charset="-122"/>
              </a:rPr>
              <a:t> &lt;&lt; "Point A: " &lt;&lt; </a:t>
            </a:r>
            <a:r>
              <a:rPr lang="en-US" altLang="zh-CN" b="0" kern="0" dirty="0" err="1">
                <a:ea typeface="楷体_GB2312" pitchFamily="49" charset="-122"/>
              </a:rPr>
              <a:t>a.getX</a:t>
            </a:r>
            <a:r>
              <a:rPr lang="en-US" altLang="zh-CN" b="0" kern="0" dirty="0">
                <a:ea typeface="楷体_GB2312" pitchFamily="49" charset="-122"/>
              </a:rPr>
              <a:t>() &lt;&lt; ", " &lt;&lt; </a:t>
            </a:r>
            <a:r>
              <a:rPr lang="en-US" altLang="zh-CN" b="0" kern="0" dirty="0" err="1">
                <a:ea typeface="楷体_GB2312" pitchFamily="49" charset="-122"/>
              </a:rPr>
              <a:t>a.getY</a:t>
            </a:r>
            <a:r>
              <a:rPr lang="en-US" altLang="zh-CN" b="0" kern="0" dirty="0">
                <a:ea typeface="楷体_GB2312" pitchFamily="49" charset="-122"/>
              </a:rPr>
              <a:t>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	</a:t>
            </a:r>
            <a:r>
              <a:rPr lang="en-US" altLang="zh-CN" b="0" kern="0" dirty="0" err="1">
                <a:ea typeface="楷体_GB2312" pitchFamily="49" charset="-122"/>
              </a:rPr>
              <a:t>cout</a:t>
            </a:r>
            <a:r>
              <a:rPr lang="en-US" altLang="zh-CN" b="0" kern="0" dirty="0">
                <a:ea typeface="楷体_GB2312" pitchFamily="49" charset="-122"/>
              </a:rPr>
              <a:t> &lt;&lt; " Object count = " &lt;&lt; </a:t>
            </a:r>
            <a:r>
              <a:rPr lang="en-US" altLang="zh-CN" b="0" kern="0" dirty="0">
                <a:solidFill>
                  <a:schemeClr val="accent2"/>
                </a:solidFill>
                <a:ea typeface="楷体_GB2312" pitchFamily="49" charset="-122"/>
              </a:rPr>
              <a:t>*</a:t>
            </a:r>
            <a:r>
              <a:rPr lang="en-US" altLang="zh-CN" b="0" kern="0" dirty="0" err="1">
                <a:solidFill>
                  <a:schemeClr val="accent2"/>
                </a:solidFill>
                <a:ea typeface="楷体_GB2312" pitchFamily="49" charset="-122"/>
              </a:rPr>
              <a:t>ptr</a:t>
            </a:r>
            <a:r>
              <a:rPr lang="en-US" altLang="zh-CN" b="0" kern="0" dirty="0">
                <a:ea typeface="楷体_GB2312" pitchFamily="49" charset="-122"/>
              </a:rPr>
              <a:t> &lt;&lt; </a:t>
            </a:r>
            <a:r>
              <a:rPr lang="en-US" altLang="zh-CN" b="0" kern="0" dirty="0" err="1">
                <a:ea typeface="楷体_GB2312" pitchFamily="49" charset="-122"/>
              </a:rPr>
              <a:t>endl</a:t>
            </a:r>
            <a:r>
              <a:rPr lang="en-US" altLang="zh-CN" b="0" kern="0" dirty="0">
                <a:ea typeface="楷体_GB2312" pitchFamily="49" charset="-122"/>
              </a:rPr>
              <a:t>;	</a:t>
            </a:r>
            <a:endParaRPr lang="zh-CN" altLang="en-US" b="0" kern="0" dirty="0">
              <a:ea typeface="楷体_GB2312" pitchFamily="49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b="0" kern="0" dirty="0">
                <a:ea typeface="楷体_GB2312" pitchFamily="49" charset="-122"/>
              </a:rPr>
              <a:t>	</a:t>
            </a:r>
            <a:r>
              <a:rPr lang="en-US" altLang="zh-CN" b="0" kern="0" dirty="0">
                <a:ea typeface="楷体_GB2312" pitchFamily="49" charset="-122"/>
              </a:rPr>
              <a:t>Point b(a);	</a:t>
            </a:r>
            <a:r>
              <a:rPr lang="en-US" altLang="zh-CN" b="0" kern="0" dirty="0" smtClean="0">
                <a:ea typeface="楷体_GB2312" pitchFamily="49" charset="-122"/>
              </a:rPr>
              <a:t>						//</a:t>
            </a:r>
            <a:r>
              <a:rPr lang="zh-CN" altLang="en-US" b="0" kern="0" dirty="0">
                <a:ea typeface="楷体_GB2312" pitchFamily="49" charset="-122"/>
              </a:rPr>
              <a:t>定义对象</a:t>
            </a:r>
            <a:r>
              <a:rPr lang="en-US" altLang="zh-CN" b="0" kern="0" dirty="0">
                <a:ea typeface="楷体_GB2312" pitchFamily="49" charset="-122"/>
              </a:rPr>
              <a:t>b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	</a:t>
            </a:r>
            <a:r>
              <a:rPr lang="en-US" altLang="zh-CN" b="0" kern="0" dirty="0" err="1">
                <a:ea typeface="楷体_GB2312" pitchFamily="49" charset="-122"/>
              </a:rPr>
              <a:t>cout</a:t>
            </a:r>
            <a:r>
              <a:rPr lang="en-US" altLang="zh-CN" b="0" kern="0" dirty="0">
                <a:ea typeface="楷体_GB2312" pitchFamily="49" charset="-122"/>
              </a:rPr>
              <a:t> &lt;&lt; "Point B: " &lt;&lt; </a:t>
            </a:r>
            <a:r>
              <a:rPr lang="en-US" altLang="zh-CN" b="0" kern="0" dirty="0" err="1">
                <a:ea typeface="楷体_GB2312" pitchFamily="49" charset="-122"/>
              </a:rPr>
              <a:t>b.getX</a:t>
            </a:r>
            <a:r>
              <a:rPr lang="en-US" altLang="zh-CN" b="0" kern="0" dirty="0">
                <a:ea typeface="楷体_GB2312" pitchFamily="49" charset="-122"/>
              </a:rPr>
              <a:t>() &lt;&lt; ", " &lt;&lt; </a:t>
            </a:r>
            <a:r>
              <a:rPr lang="en-US" altLang="zh-CN" b="0" kern="0" dirty="0" err="1">
                <a:ea typeface="楷体_GB2312" pitchFamily="49" charset="-122"/>
              </a:rPr>
              <a:t>b.getY</a:t>
            </a:r>
            <a:r>
              <a:rPr lang="en-US" altLang="zh-CN" b="0" kern="0" dirty="0">
                <a:ea typeface="楷体_GB2312" pitchFamily="49" charset="-122"/>
              </a:rPr>
              <a:t>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	</a:t>
            </a:r>
            <a:r>
              <a:rPr lang="en-US" altLang="zh-CN" b="0" kern="0" dirty="0" err="1">
                <a:ea typeface="楷体_GB2312" pitchFamily="49" charset="-122"/>
              </a:rPr>
              <a:t>cout</a:t>
            </a:r>
            <a:r>
              <a:rPr lang="en-US" altLang="zh-CN" b="0" kern="0" dirty="0">
                <a:ea typeface="楷体_GB2312" pitchFamily="49" charset="-122"/>
              </a:rPr>
              <a:t> &lt;&lt; " Object count = " &lt;&lt; *</a:t>
            </a:r>
            <a:r>
              <a:rPr lang="en-US" altLang="zh-CN" b="0" kern="0" dirty="0" err="1">
                <a:ea typeface="楷体_GB2312" pitchFamily="49" charset="-122"/>
              </a:rPr>
              <a:t>ptr</a:t>
            </a:r>
            <a:r>
              <a:rPr lang="en-US" altLang="zh-CN" b="0" kern="0" dirty="0">
                <a:ea typeface="楷体_GB2312" pitchFamily="49" charset="-122"/>
              </a:rPr>
              <a:t> &lt;&lt; </a:t>
            </a:r>
            <a:r>
              <a:rPr lang="en-US" altLang="zh-CN" b="0" kern="0" dirty="0" err="1">
                <a:ea typeface="楷体_GB2312" pitchFamily="49" charset="-122"/>
              </a:rPr>
              <a:t>endl</a:t>
            </a:r>
            <a:r>
              <a:rPr lang="en-US" altLang="zh-CN" b="0" kern="0" dirty="0">
                <a:ea typeface="楷体_GB2312" pitchFamily="49" charset="-122"/>
              </a:rPr>
              <a:t>; 	</a:t>
            </a:r>
            <a:endParaRPr lang="zh-CN" altLang="en-US" b="0" kern="0" dirty="0">
              <a:ea typeface="楷体_GB2312" pitchFamily="49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b="0" kern="0" dirty="0">
                <a:ea typeface="楷体_GB2312" pitchFamily="49" charset="-122"/>
              </a:rPr>
              <a:t>	</a:t>
            </a:r>
            <a:r>
              <a:rPr lang="en-US" altLang="zh-CN" b="0" kern="0" dirty="0">
                <a:ea typeface="楷体_GB2312" pitchFamily="49" charset="-122"/>
              </a:rPr>
              <a:t>return 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ea typeface="楷体_GB2312" pitchFamily="49" charset="-122"/>
              </a:rPr>
              <a:t>}</a:t>
            </a:r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4.23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通过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指针访问类的静态成员函数</a:t>
            </a:r>
          </a:p>
        </p:txBody>
      </p:sp>
    </p:spTree>
    <p:extLst>
      <p:ext uri="{BB962C8B-B14F-4D97-AF65-F5344CB8AC3E}">
        <p14:creationId xmlns:p14="http://schemas.microsoft.com/office/powerpoint/2010/main" val="7462908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985839" y="981522"/>
            <a:ext cx="10225904" cy="4896983"/>
          </a:xfrm>
          <a:prstGeom prst="rect">
            <a:avLst/>
          </a:prstGeom>
        </p:spPr>
        <p:txBody>
          <a:bodyPr lIns="92096" tIns="46049" rIns="92096" bIns="46049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#include &lt;</a:t>
            </a:r>
            <a:r>
              <a:rPr lang="en-US" altLang="zh-CN" sz="2400" b="0" kern="0" dirty="0" err="1">
                <a:ea typeface="楷体_GB2312" pitchFamily="49" charset="-122"/>
              </a:rPr>
              <a:t>iostream</a:t>
            </a:r>
            <a:r>
              <a:rPr lang="en-US" altLang="zh-CN" sz="2400" b="0" kern="0" dirty="0">
                <a:ea typeface="楷体_GB2312" pitchFamily="49" charset="-122"/>
              </a:rPr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using namespace </a:t>
            </a:r>
            <a:r>
              <a:rPr lang="en-US" altLang="zh-CN" sz="2400" b="0" kern="0" dirty="0" err="1">
                <a:ea typeface="楷体_GB2312" pitchFamily="49" charset="-122"/>
              </a:rPr>
              <a:t>std</a:t>
            </a:r>
            <a:r>
              <a:rPr lang="en-US" altLang="zh-CN" sz="2400" b="0" kern="0" dirty="0">
                <a:ea typeface="楷体_GB2312" pitchFamily="49" charset="-122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class Point {	</a:t>
            </a:r>
            <a:r>
              <a:rPr lang="en-US" altLang="zh-CN" sz="2400" b="0" kern="0" dirty="0" smtClean="0">
                <a:ea typeface="楷体_GB2312" pitchFamily="49" charset="-122"/>
              </a:rPr>
              <a:t>		//</a:t>
            </a:r>
            <a:r>
              <a:rPr lang="en-US" altLang="zh-CN" sz="2400" b="0" kern="0" dirty="0">
                <a:ea typeface="楷体_GB2312" pitchFamily="49" charset="-122"/>
              </a:rPr>
              <a:t>Point</a:t>
            </a:r>
            <a:r>
              <a:rPr lang="zh-CN" altLang="en-US" sz="2400" b="0" kern="0" dirty="0">
                <a:ea typeface="楷体_GB2312" pitchFamily="49" charset="-122"/>
              </a:rPr>
              <a:t>类定义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public:	             </a:t>
            </a:r>
            <a:r>
              <a:rPr lang="en-US" altLang="zh-CN" sz="2400" b="0" kern="0" dirty="0" smtClean="0">
                <a:ea typeface="楷体_GB2312" pitchFamily="49" charset="-122"/>
              </a:rPr>
              <a:t>		//</a:t>
            </a:r>
            <a:r>
              <a:rPr lang="zh-CN" altLang="en-US" sz="2400" b="0" kern="0" dirty="0">
                <a:ea typeface="楷体_GB2312" pitchFamily="49" charset="-122"/>
              </a:rPr>
              <a:t>外部接口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>
                <a:ea typeface="楷体_GB2312" pitchFamily="49" charset="-122"/>
              </a:rPr>
              <a:t>Point(</a:t>
            </a:r>
            <a:r>
              <a:rPr lang="en-US" altLang="zh-CN" sz="2400" b="0" kern="0" dirty="0" err="1">
                <a:ea typeface="楷体_GB2312" pitchFamily="49" charset="-122"/>
              </a:rPr>
              <a:t>int</a:t>
            </a:r>
            <a:r>
              <a:rPr lang="en-US" altLang="zh-CN" sz="2400" b="0" kern="0" dirty="0">
                <a:ea typeface="楷体_GB2312" pitchFamily="49" charset="-122"/>
              </a:rPr>
              <a:t> x = 0, </a:t>
            </a:r>
            <a:r>
              <a:rPr lang="en-US" altLang="zh-CN" sz="2400" b="0" kern="0" dirty="0" err="1">
                <a:ea typeface="楷体_GB2312" pitchFamily="49" charset="-122"/>
              </a:rPr>
              <a:t>int</a:t>
            </a:r>
            <a:r>
              <a:rPr lang="en-US" altLang="zh-CN" sz="2400" b="0" kern="0" dirty="0">
                <a:ea typeface="楷体_GB2312" pitchFamily="49" charset="-122"/>
              </a:rPr>
              <a:t> y = 0) : x(x), y(y) {count++;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	Point(</a:t>
            </a:r>
            <a:r>
              <a:rPr lang="en-US" altLang="zh-CN" sz="2400" b="0" kern="0" dirty="0" err="1">
                <a:ea typeface="楷体_GB2312" pitchFamily="49" charset="-122"/>
              </a:rPr>
              <a:t>const</a:t>
            </a:r>
            <a:r>
              <a:rPr lang="en-US" altLang="zh-CN" sz="2400" b="0" kern="0" dirty="0">
                <a:ea typeface="楷体_GB2312" pitchFamily="49" charset="-122"/>
              </a:rPr>
              <a:t> Point &amp;p) : x(</a:t>
            </a:r>
            <a:r>
              <a:rPr lang="en-US" altLang="zh-CN" sz="2400" b="0" kern="0" dirty="0" err="1">
                <a:ea typeface="楷体_GB2312" pitchFamily="49" charset="-122"/>
              </a:rPr>
              <a:t>p.x</a:t>
            </a:r>
            <a:r>
              <a:rPr lang="en-US" altLang="zh-CN" sz="2400" b="0" kern="0" dirty="0">
                <a:ea typeface="楷体_GB2312" pitchFamily="49" charset="-122"/>
              </a:rPr>
              <a:t>), y(</a:t>
            </a:r>
            <a:r>
              <a:rPr lang="en-US" altLang="zh-CN" sz="2400" b="0" kern="0" dirty="0" err="1">
                <a:ea typeface="楷体_GB2312" pitchFamily="49" charset="-122"/>
              </a:rPr>
              <a:t>p.y</a:t>
            </a:r>
            <a:r>
              <a:rPr lang="en-US" altLang="zh-CN" sz="2400" b="0" kern="0" dirty="0">
                <a:ea typeface="楷体_GB2312" pitchFamily="49" charset="-122"/>
              </a:rPr>
              <a:t>) {count++;}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	~Point() {count--;}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 err="1">
                <a:ea typeface="楷体_GB2312" pitchFamily="49" charset="-122"/>
              </a:rPr>
              <a:t>int</a:t>
            </a:r>
            <a:r>
              <a:rPr lang="en-US" altLang="zh-CN" sz="2400" b="0" kern="0" dirty="0">
                <a:ea typeface="楷体_GB2312" pitchFamily="49" charset="-122"/>
              </a:rPr>
              <a:t> </a:t>
            </a:r>
            <a:r>
              <a:rPr lang="en-US" altLang="zh-CN" sz="2400" b="0" kern="0" dirty="0" err="1">
                <a:ea typeface="楷体_GB2312" pitchFamily="49" charset="-122"/>
              </a:rPr>
              <a:t>getX</a:t>
            </a:r>
            <a:r>
              <a:rPr lang="en-US" altLang="zh-CN" sz="2400" b="0" kern="0" dirty="0">
                <a:ea typeface="楷体_GB2312" pitchFamily="49" charset="-122"/>
              </a:rPr>
              <a:t>() </a:t>
            </a:r>
            <a:r>
              <a:rPr lang="en-US" altLang="zh-CN" sz="2400" b="0" kern="0" dirty="0" err="1">
                <a:ea typeface="楷体_GB2312" pitchFamily="49" charset="-122"/>
              </a:rPr>
              <a:t>const</a:t>
            </a:r>
            <a:r>
              <a:rPr lang="en-US" altLang="zh-CN" sz="2400" b="0" kern="0" dirty="0">
                <a:ea typeface="楷体_GB2312" pitchFamily="49" charset="-122"/>
              </a:rPr>
              <a:t> {return x;}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 err="1">
                <a:ea typeface="楷体_GB2312" pitchFamily="49" charset="-122"/>
              </a:rPr>
              <a:t>int</a:t>
            </a:r>
            <a:r>
              <a:rPr lang="en-US" altLang="zh-CN" sz="2400" b="0" kern="0" dirty="0">
                <a:ea typeface="楷体_GB2312" pitchFamily="49" charset="-122"/>
              </a:rPr>
              <a:t> </a:t>
            </a:r>
            <a:r>
              <a:rPr lang="en-US" altLang="zh-CN" sz="2400" b="0" kern="0" dirty="0" err="1">
                <a:ea typeface="楷体_GB2312" pitchFamily="49" charset="-122"/>
              </a:rPr>
              <a:t>getY</a:t>
            </a:r>
            <a:r>
              <a:rPr lang="en-US" altLang="zh-CN" sz="2400" b="0" kern="0" dirty="0">
                <a:ea typeface="楷体_GB2312" pitchFamily="49" charset="-122"/>
              </a:rPr>
              <a:t>() </a:t>
            </a:r>
            <a:r>
              <a:rPr lang="en-US" altLang="zh-CN" sz="2400" b="0" kern="0" dirty="0" err="1">
                <a:ea typeface="楷体_GB2312" pitchFamily="49" charset="-122"/>
              </a:rPr>
              <a:t>const</a:t>
            </a:r>
            <a:r>
              <a:rPr lang="en-US" altLang="zh-CN" sz="2400" b="0" kern="0" dirty="0">
                <a:ea typeface="楷体_GB2312" pitchFamily="49" charset="-122"/>
              </a:rPr>
              <a:t> {return y;}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	static void </a:t>
            </a:r>
            <a:r>
              <a:rPr lang="en-US" altLang="zh-CN" sz="2400" b="0" kern="0" dirty="0" err="1">
                <a:ea typeface="楷体_GB2312" pitchFamily="49" charset="-122"/>
              </a:rPr>
              <a:t>showCount</a:t>
            </a:r>
            <a:r>
              <a:rPr lang="en-US" altLang="zh-CN" sz="2400" b="0" kern="0" dirty="0">
                <a:ea typeface="楷体_GB2312" pitchFamily="49" charset="-122"/>
              </a:rPr>
              <a:t>(){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     </a:t>
            </a:r>
            <a:r>
              <a:rPr lang="en-US" altLang="zh-CN" sz="2400" b="0" kern="0" dirty="0" err="1">
                <a:ea typeface="楷体_GB2312" pitchFamily="49" charset="-122"/>
              </a:rPr>
              <a:t>cout</a:t>
            </a:r>
            <a:r>
              <a:rPr lang="en-US" altLang="zh-CN" sz="2400" b="0" kern="0" dirty="0">
                <a:ea typeface="楷体_GB2312" pitchFamily="49" charset="-122"/>
              </a:rPr>
              <a:t> &lt;&lt; "Object count = " &lt;&lt; count &lt;&lt; </a:t>
            </a:r>
            <a:r>
              <a:rPr lang="en-US" altLang="zh-CN" sz="2400" b="0" kern="0" dirty="0" err="1">
                <a:ea typeface="楷体_GB2312" pitchFamily="49" charset="-122"/>
              </a:rPr>
              <a:t>endl</a:t>
            </a:r>
            <a:r>
              <a:rPr lang="en-US" altLang="zh-CN" sz="2400" b="0" kern="0" dirty="0">
                <a:ea typeface="楷体_GB2312" pitchFamily="49" charset="-122"/>
              </a:rPr>
              <a:t>;}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private:	</a:t>
            </a:r>
            <a:r>
              <a:rPr lang="en-US" altLang="zh-CN" sz="2400" b="0" kern="0" dirty="0" smtClean="0">
                <a:ea typeface="楷体_GB2312" pitchFamily="49" charset="-122"/>
              </a:rPr>
              <a:t>		//</a:t>
            </a:r>
            <a:r>
              <a:rPr lang="zh-CN" altLang="en-US" sz="2400" b="0" kern="0" dirty="0">
                <a:ea typeface="楷体_GB2312" pitchFamily="49" charset="-122"/>
              </a:rPr>
              <a:t>私有数据成员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 err="1">
                <a:ea typeface="楷体_GB2312" pitchFamily="49" charset="-122"/>
              </a:rPr>
              <a:t>int</a:t>
            </a:r>
            <a:r>
              <a:rPr lang="en-US" altLang="zh-CN" sz="2400" b="0" kern="0" dirty="0">
                <a:ea typeface="楷体_GB2312" pitchFamily="49" charset="-122"/>
              </a:rPr>
              <a:t> x, y;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	static </a:t>
            </a:r>
            <a:r>
              <a:rPr lang="en-US" altLang="zh-CN" sz="2400" b="0" kern="0" dirty="0" err="1">
                <a:ea typeface="楷体_GB2312" pitchFamily="49" charset="-122"/>
              </a:rPr>
              <a:t>int</a:t>
            </a:r>
            <a:r>
              <a:rPr lang="en-US" altLang="zh-CN" sz="2400" b="0" kern="0" dirty="0">
                <a:ea typeface="楷体_GB2312" pitchFamily="49" charset="-122"/>
              </a:rPr>
              <a:t> count;</a:t>
            </a:r>
            <a:endParaRPr lang="zh-CN" altLang="en-US" sz="2400" b="0" kern="0" dirty="0">
              <a:ea typeface="楷体_GB2312" pitchFamily="49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};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 err="1">
                <a:ea typeface="楷体_GB2312" pitchFamily="49" charset="-122"/>
              </a:rPr>
              <a:t>int</a:t>
            </a:r>
            <a:r>
              <a:rPr lang="en-US" altLang="zh-CN" sz="2400" b="0" kern="0" dirty="0">
                <a:ea typeface="楷体_GB2312" pitchFamily="49" charset="-122"/>
              </a:rPr>
              <a:t> Point::count = 0;</a:t>
            </a:r>
            <a:endParaRPr lang="zh-CN" altLang="en-US" sz="2400" b="0" kern="0" dirty="0">
              <a:ea typeface="楷体_GB2312" pitchFamily="49" charset="-122"/>
            </a:endParaRPr>
          </a:p>
        </p:txBody>
      </p:sp>
      <p:pic>
        <p:nvPicPr>
          <p:cNvPr id="4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4.24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通过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指针访问类的静态成员函数</a:t>
            </a:r>
          </a:p>
        </p:txBody>
      </p:sp>
    </p:spTree>
    <p:extLst>
      <p:ext uri="{BB962C8B-B14F-4D97-AF65-F5344CB8AC3E}">
        <p14:creationId xmlns:p14="http://schemas.microsoft.com/office/powerpoint/2010/main" val="35773210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985838" y="1038466"/>
            <a:ext cx="10441929" cy="5128812"/>
          </a:xfrm>
          <a:prstGeom prst="rect">
            <a:avLst/>
          </a:prstGeom>
        </p:spPr>
        <p:txBody>
          <a:bodyPr lIns="92096" tIns="46049" rIns="92096" bIns="46049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None/>
              <a:defRPr/>
            </a:pPr>
            <a:r>
              <a:rPr lang="en-US" altLang="zh-CN" sz="2400" b="0" kern="0" dirty="0" err="1">
                <a:ea typeface="楷体_GB2312" pitchFamily="49" charset="-122"/>
              </a:rPr>
              <a:t>int</a:t>
            </a:r>
            <a:r>
              <a:rPr lang="en-US" altLang="zh-CN" sz="2400" b="0" kern="0" dirty="0">
                <a:ea typeface="楷体_GB2312" pitchFamily="49" charset="-122"/>
              </a:rPr>
              <a:t> main() {	//</a:t>
            </a:r>
            <a:r>
              <a:rPr lang="zh-CN" altLang="en-US" sz="2400" b="0" kern="0" dirty="0">
                <a:ea typeface="楷体_GB2312" pitchFamily="49" charset="-122"/>
              </a:rPr>
              <a:t>主函数实现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      //</a:t>
            </a:r>
            <a:r>
              <a:rPr lang="zh-CN" altLang="en-US" sz="2400" b="0" kern="0" dirty="0">
                <a:ea typeface="楷体_GB2312" pitchFamily="49" charset="-122"/>
              </a:rPr>
              <a:t>定义一个指向函数的指针，指向类的静态成员函数</a:t>
            </a:r>
            <a:endParaRPr lang="en-US" altLang="zh-CN" sz="2400" b="0" kern="0" dirty="0">
              <a:ea typeface="楷体_GB2312" pitchFamily="49" charset="-122"/>
            </a:endParaRP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>
                <a:solidFill>
                  <a:schemeClr val="bg2"/>
                </a:solidFill>
                <a:ea typeface="楷体_GB2312" pitchFamily="49" charset="-122"/>
              </a:rPr>
              <a:t>void (*</a:t>
            </a:r>
            <a:r>
              <a:rPr lang="en-US" altLang="zh-CN" sz="2400" b="0" kern="0" dirty="0" err="1">
                <a:solidFill>
                  <a:schemeClr val="bg2"/>
                </a:solidFill>
                <a:ea typeface="楷体_GB2312" pitchFamily="49" charset="-122"/>
              </a:rPr>
              <a:t>funcPtr</a:t>
            </a:r>
            <a:r>
              <a:rPr lang="en-US" altLang="zh-CN" sz="2400" b="0" kern="0" dirty="0">
                <a:solidFill>
                  <a:schemeClr val="bg2"/>
                </a:solidFill>
                <a:ea typeface="楷体_GB2312" pitchFamily="49" charset="-122"/>
              </a:rPr>
              <a:t>)() = Point::</a:t>
            </a:r>
            <a:r>
              <a:rPr lang="en-US" altLang="zh-CN" sz="2400" b="0" kern="0" dirty="0" err="1">
                <a:solidFill>
                  <a:schemeClr val="bg2"/>
                </a:solidFill>
                <a:ea typeface="楷体_GB2312" pitchFamily="49" charset="-122"/>
              </a:rPr>
              <a:t>showCount</a:t>
            </a:r>
            <a:r>
              <a:rPr lang="en-US" altLang="zh-CN" sz="2400" b="0" kern="0" dirty="0">
                <a:solidFill>
                  <a:schemeClr val="bg2"/>
                </a:solidFill>
                <a:ea typeface="楷体_GB2312" pitchFamily="49" charset="-122"/>
              </a:rPr>
              <a:t>;</a:t>
            </a:r>
            <a:endParaRPr lang="zh-CN" altLang="en-US" sz="2400" b="0" kern="0" dirty="0">
              <a:solidFill>
                <a:schemeClr val="bg2"/>
              </a:solidFill>
              <a:ea typeface="楷体_GB2312" pitchFamily="49" charset="-122"/>
            </a:endParaRP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>
                <a:ea typeface="楷体_GB2312" pitchFamily="49" charset="-122"/>
              </a:rPr>
              <a:t>Point a(4, 5);	//</a:t>
            </a:r>
            <a:r>
              <a:rPr lang="zh-CN" altLang="en-US" sz="2400" b="0" kern="0" dirty="0">
                <a:ea typeface="楷体_GB2312" pitchFamily="49" charset="-122"/>
              </a:rPr>
              <a:t>定义对象</a:t>
            </a:r>
            <a:r>
              <a:rPr lang="en-US" altLang="zh-CN" sz="2400" b="0" kern="0" dirty="0">
                <a:ea typeface="楷体_GB2312" pitchFamily="49" charset="-122"/>
              </a:rPr>
              <a:t>A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 err="1">
                <a:ea typeface="楷体_GB2312" pitchFamily="49" charset="-122"/>
              </a:rPr>
              <a:t>cout</a:t>
            </a:r>
            <a:r>
              <a:rPr lang="en-US" altLang="zh-CN" sz="2400" b="0" kern="0" dirty="0">
                <a:ea typeface="楷体_GB2312" pitchFamily="49" charset="-122"/>
              </a:rPr>
              <a:t> &lt;&lt; "Point A: " &lt;&lt; </a:t>
            </a:r>
            <a:r>
              <a:rPr lang="en-US" altLang="zh-CN" sz="2400" b="0" kern="0" dirty="0" err="1">
                <a:ea typeface="楷体_GB2312" pitchFamily="49" charset="-122"/>
              </a:rPr>
              <a:t>a.getX</a:t>
            </a:r>
            <a:r>
              <a:rPr lang="en-US" altLang="zh-CN" sz="2400" b="0" kern="0" dirty="0">
                <a:ea typeface="楷体_GB2312" pitchFamily="49" charset="-122"/>
              </a:rPr>
              <a:t>() &lt;&lt; ", " &lt;&lt; </a:t>
            </a:r>
            <a:r>
              <a:rPr lang="en-US" altLang="zh-CN" sz="2400" b="0" kern="0" dirty="0" err="1">
                <a:ea typeface="楷体_GB2312" pitchFamily="49" charset="-122"/>
              </a:rPr>
              <a:t>a.getY</a:t>
            </a:r>
            <a:r>
              <a:rPr lang="en-US" altLang="zh-CN" sz="2400" b="0" kern="0" dirty="0">
                <a:ea typeface="楷体_GB2312" pitchFamily="49" charset="-122"/>
              </a:rPr>
              <a:t>();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 err="1">
                <a:solidFill>
                  <a:schemeClr val="bg2"/>
                </a:solidFill>
                <a:ea typeface="楷体_GB2312" pitchFamily="49" charset="-122"/>
              </a:rPr>
              <a:t>funcPtr</a:t>
            </a:r>
            <a:r>
              <a:rPr lang="en-US" altLang="zh-CN" sz="2400" b="0" kern="0" dirty="0">
                <a:solidFill>
                  <a:schemeClr val="bg2"/>
                </a:solidFill>
                <a:ea typeface="楷体_GB2312" pitchFamily="49" charset="-122"/>
              </a:rPr>
              <a:t>();	</a:t>
            </a:r>
            <a:r>
              <a:rPr lang="en-US" altLang="zh-CN" sz="2400" b="0" kern="0" dirty="0">
                <a:ea typeface="楷体_GB2312" pitchFamily="49" charset="-122"/>
              </a:rPr>
              <a:t>//</a:t>
            </a:r>
            <a:r>
              <a:rPr lang="zh-CN" altLang="en-US" sz="2400" b="0" kern="0" dirty="0">
                <a:ea typeface="楷体_GB2312" pitchFamily="49" charset="-122"/>
              </a:rPr>
              <a:t>输出对象个数，直接通过指针访问静态函数成员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>
                <a:ea typeface="楷体_GB2312" pitchFamily="49" charset="-122"/>
              </a:rPr>
              <a:t>Point b(a);	//</a:t>
            </a:r>
            <a:r>
              <a:rPr lang="zh-CN" altLang="en-US" sz="2400" b="0" kern="0" dirty="0">
                <a:ea typeface="楷体_GB2312" pitchFamily="49" charset="-122"/>
              </a:rPr>
              <a:t>定义对象</a:t>
            </a:r>
            <a:r>
              <a:rPr lang="en-US" altLang="zh-CN" sz="2400" b="0" kern="0" dirty="0">
                <a:ea typeface="楷体_GB2312" pitchFamily="49" charset="-122"/>
              </a:rPr>
              <a:t>B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 err="1">
                <a:ea typeface="楷体_GB2312" pitchFamily="49" charset="-122"/>
              </a:rPr>
              <a:t>cout</a:t>
            </a:r>
            <a:r>
              <a:rPr lang="en-US" altLang="zh-CN" sz="2400" b="0" kern="0" dirty="0">
                <a:ea typeface="楷体_GB2312" pitchFamily="49" charset="-122"/>
              </a:rPr>
              <a:t> &lt;&lt; "Point B: " &lt;&lt; </a:t>
            </a:r>
            <a:r>
              <a:rPr lang="en-US" altLang="zh-CN" sz="2400" b="0" kern="0" dirty="0" err="1">
                <a:ea typeface="楷体_GB2312" pitchFamily="49" charset="-122"/>
              </a:rPr>
              <a:t>b.getX</a:t>
            </a:r>
            <a:r>
              <a:rPr lang="en-US" altLang="zh-CN" sz="2400" b="0" kern="0" dirty="0">
                <a:ea typeface="楷体_GB2312" pitchFamily="49" charset="-122"/>
              </a:rPr>
              <a:t>() &lt;&lt; ", " &lt;&lt; </a:t>
            </a:r>
            <a:r>
              <a:rPr lang="en-US" altLang="zh-CN" sz="2400" b="0" kern="0" dirty="0" err="1">
                <a:ea typeface="楷体_GB2312" pitchFamily="49" charset="-122"/>
              </a:rPr>
              <a:t>b.getY</a:t>
            </a:r>
            <a:r>
              <a:rPr lang="en-US" altLang="zh-CN" sz="2400" b="0" kern="0" dirty="0">
                <a:ea typeface="楷体_GB2312" pitchFamily="49" charset="-122"/>
              </a:rPr>
              <a:t>();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 err="1">
                <a:ea typeface="楷体_GB2312" pitchFamily="49" charset="-122"/>
              </a:rPr>
              <a:t>funcPtr</a:t>
            </a:r>
            <a:r>
              <a:rPr lang="en-US" altLang="zh-CN" sz="2400" b="0" kern="0" dirty="0">
                <a:ea typeface="楷体_GB2312" pitchFamily="49" charset="-122"/>
              </a:rPr>
              <a:t>();	//</a:t>
            </a:r>
            <a:r>
              <a:rPr lang="zh-CN" altLang="en-US" sz="2400" b="0" kern="0" dirty="0">
                <a:ea typeface="楷体_GB2312" pitchFamily="49" charset="-122"/>
              </a:rPr>
              <a:t>输出对象个数，直接通过指针访问静态函数成员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>
                <a:ea typeface="楷体_GB2312" pitchFamily="49" charset="-122"/>
              </a:rPr>
              <a:t>	</a:t>
            </a:r>
            <a:r>
              <a:rPr lang="en-US" altLang="zh-CN" sz="2400" b="0" kern="0" dirty="0">
                <a:ea typeface="楷体_GB2312" pitchFamily="49" charset="-122"/>
              </a:rPr>
              <a:t>return 0;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pitchFamily="49" charset="-122"/>
              </a:rPr>
              <a:t>}</a:t>
            </a:r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9" y="-31023"/>
            <a:ext cx="867614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7777633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4.24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通过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指针访问类的静态成员函数</a:t>
            </a:r>
          </a:p>
        </p:txBody>
      </p:sp>
    </p:spTree>
    <p:extLst>
      <p:ext uri="{BB962C8B-B14F-4D97-AF65-F5344CB8AC3E}">
        <p14:creationId xmlns:p14="http://schemas.microsoft.com/office/powerpoint/2010/main" val="1137367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959" name="Picture 23" descr="未标题-8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909514"/>
            <a:ext cx="3230563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5960" name="Picture 24" descr="未标题-8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955551"/>
            <a:ext cx="3230563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5961" name="Picture 25" descr="未标题-8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917451"/>
            <a:ext cx="3230563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5962" name="Picture 26" descr="未标题-84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985714"/>
            <a:ext cx="3230563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5963" name="文本框 33"/>
          <p:cNvSpPr txBox="1">
            <a:spLocks noChangeArrowheads="1"/>
          </p:cNvSpPr>
          <p:nvPr/>
        </p:nvSpPr>
        <p:spPr bwMode="auto">
          <a:xfrm>
            <a:off x="1028700" y="1511176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谢</a:t>
            </a:r>
          </a:p>
        </p:txBody>
      </p:sp>
      <p:sp>
        <p:nvSpPr>
          <p:cNvPr id="935964" name="文本框 33"/>
          <p:cNvSpPr txBox="1">
            <a:spLocks noChangeArrowheads="1"/>
          </p:cNvSpPr>
          <p:nvPr/>
        </p:nvSpPr>
        <p:spPr bwMode="auto">
          <a:xfrm>
            <a:off x="3213100" y="1549276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谢</a:t>
            </a:r>
          </a:p>
        </p:txBody>
      </p:sp>
      <p:sp>
        <p:nvSpPr>
          <p:cNvPr id="935965" name="文本框 33"/>
          <p:cNvSpPr txBox="1">
            <a:spLocks noChangeArrowheads="1"/>
          </p:cNvSpPr>
          <p:nvPr/>
        </p:nvSpPr>
        <p:spPr bwMode="auto">
          <a:xfrm>
            <a:off x="5549900" y="1498476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聆</a:t>
            </a:r>
          </a:p>
        </p:txBody>
      </p:sp>
      <p:sp>
        <p:nvSpPr>
          <p:cNvPr id="935966" name="文本框 33"/>
          <p:cNvSpPr txBox="1">
            <a:spLocks noChangeArrowheads="1"/>
          </p:cNvSpPr>
          <p:nvPr/>
        </p:nvSpPr>
        <p:spPr bwMode="auto">
          <a:xfrm>
            <a:off x="7696200" y="1561976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听</a:t>
            </a:r>
          </a:p>
        </p:txBody>
      </p:sp>
      <p:sp>
        <p:nvSpPr>
          <p:cNvPr id="935967" name="TextBox 7"/>
          <p:cNvSpPr>
            <a:spLocks noChangeArrowheads="1"/>
          </p:cNvSpPr>
          <p:nvPr/>
        </p:nvSpPr>
        <p:spPr bwMode="auto">
          <a:xfrm>
            <a:off x="4227513" y="3956050"/>
            <a:ext cx="38195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600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THANKS!</a:t>
            </a: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59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5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35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5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35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35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5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35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35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5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35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5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35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35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35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359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35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35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359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35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935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4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359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935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35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935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935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935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963" grpId="0"/>
      <p:bldP spid="935964" grpId="0"/>
      <p:bldP spid="935965" grpId="0"/>
      <p:bldP spid="935966" grpId="0"/>
      <p:bldP spid="9359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37346" y="866976"/>
            <a:ext cx="7634037" cy="5992612"/>
          </a:xfrm>
          <a:noFill/>
        </p:spPr>
        <p:txBody>
          <a:bodyPr/>
          <a:lstStyle/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 smtClean="0"/>
              <a:t>class </a:t>
            </a:r>
            <a:r>
              <a:rPr lang="en-US" altLang="zh-CN" sz="2400" dirty="0"/>
              <a:t>Circle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/>
              <a:t>{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/>
              <a:t>private: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bg2"/>
                </a:solidFill>
              </a:rPr>
              <a:t>    double radius;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/>
              <a:t>public: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0000FA"/>
                </a:solidFill>
              </a:rPr>
              <a:t>    </a:t>
            </a:r>
            <a:r>
              <a:rPr lang="en-US" altLang="zh-CN" sz="2400" dirty="0">
                <a:solidFill>
                  <a:schemeClr val="bg2"/>
                </a:solidFill>
              </a:rPr>
              <a:t>Circle(double radius)  // </a:t>
            </a:r>
            <a:r>
              <a:rPr lang="zh-CN" altLang="en-US" sz="2400" dirty="0">
                <a:solidFill>
                  <a:schemeClr val="bg2"/>
                </a:solidFill>
              </a:rPr>
              <a:t>参数与数据成员同名时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/>
              <a:t>    {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/>
              <a:t>         </a:t>
            </a:r>
            <a:r>
              <a:rPr lang="en-US" altLang="zh-CN" sz="2400" dirty="0">
                <a:solidFill>
                  <a:schemeClr val="bg2"/>
                </a:solidFill>
              </a:rPr>
              <a:t>this-&gt;radius </a:t>
            </a:r>
            <a:r>
              <a:rPr lang="en-US" altLang="zh-CN" sz="2400" dirty="0"/>
              <a:t>= radius;  // </a:t>
            </a:r>
            <a:r>
              <a:rPr lang="zh-CN" altLang="en-US" sz="2400" dirty="0"/>
              <a:t>去掉 </a:t>
            </a:r>
            <a:r>
              <a:rPr lang="en-US" altLang="zh-CN" sz="2400" dirty="0"/>
              <a:t>this </a:t>
            </a:r>
            <a:r>
              <a:rPr lang="zh-CN" altLang="en-US" sz="2400" dirty="0"/>
              <a:t>如何理解？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 smtClean="0"/>
              <a:t>    }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 smtClean="0"/>
              <a:t>    double </a:t>
            </a:r>
            <a:r>
              <a:rPr lang="en-US" altLang="zh-CN" sz="2400" dirty="0" err="1" smtClean="0"/>
              <a:t>get_area</a:t>
            </a:r>
            <a:r>
              <a:rPr lang="en-US" altLang="zh-CN" sz="2400" dirty="0" smtClean="0"/>
              <a:t>()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 smtClean="0"/>
              <a:t>    </a:t>
            </a:r>
            <a:r>
              <a:rPr lang="en-US" altLang="zh-CN" sz="2400" dirty="0"/>
              <a:t>{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/>
              <a:t>        return 3.14 * radius * radius;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/>
              <a:t>    }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dirty="0" smtClean="0"/>
              <a:t>};</a:t>
            </a:r>
            <a:endParaRPr lang="en-US" altLang="zh-CN" sz="2400" dirty="0"/>
          </a:p>
        </p:txBody>
      </p:sp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712683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6337473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6351">
              <a:lnSpc>
                <a:spcPct val="90000"/>
              </a:lnSpc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例</a:t>
            </a:r>
            <a:r>
              <a:rPr kumimoji="1" lang="en-US" altLang="zh-CN" sz="3200" dirty="0" smtClean="0">
                <a:solidFill>
                  <a:schemeClr val="bg1"/>
                </a:solidFill>
              </a:rPr>
              <a:t>4.3 </a:t>
            </a:r>
            <a:r>
              <a:rPr lang="zh-CN" altLang="en-US" sz="3200" dirty="0" smtClean="0">
                <a:solidFill>
                  <a:schemeClr val="bg1"/>
                </a:solidFill>
              </a:rPr>
              <a:t>一</a:t>
            </a:r>
            <a:r>
              <a:rPr lang="zh-CN" altLang="en-US" sz="3200" dirty="0">
                <a:solidFill>
                  <a:schemeClr val="bg1"/>
                </a:solidFill>
              </a:rPr>
              <a:t>个使用</a:t>
            </a:r>
            <a:r>
              <a:rPr lang="en-US" altLang="zh-CN" sz="3200" dirty="0">
                <a:solidFill>
                  <a:schemeClr val="bg1"/>
                </a:solidFill>
              </a:rPr>
              <a:t>this</a:t>
            </a:r>
            <a:r>
              <a:rPr lang="zh-CN" altLang="en-US" sz="3200" dirty="0">
                <a:solidFill>
                  <a:schemeClr val="bg1"/>
                </a:solidFill>
              </a:rPr>
              <a:t>的类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940095" y="1057986"/>
            <a:ext cx="4258255" cy="3307912"/>
          </a:xfrm>
          <a:prstGeom prst="rect">
            <a:avLst/>
          </a:prstGeom>
          <a:noFill/>
        </p:spPr>
        <p:txBody>
          <a:bodyPr/>
          <a:lstStyle>
            <a:lvl1pPr marL="0" indent="0" algn="ctr" defTabSz="1217613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4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1217613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defTabSz="1217613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1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defTabSz="1217613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6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defTabSz="1217613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6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defTabSz="1217613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6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defTabSz="1217613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6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defTabSz="1217613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6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defTabSz="1217613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kern="0" dirty="0" err="1" smtClean="0"/>
              <a:t>int</a:t>
            </a:r>
            <a:r>
              <a:rPr lang="en-US" altLang="zh-CN" sz="2400" kern="0" dirty="0" smtClean="0"/>
              <a:t> main()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kern="0" dirty="0" smtClean="0"/>
              <a:t>{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kern="0" dirty="0" smtClean="0"/>
              <a:t>    Circle c = Circle(1);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kern="0" dirty="0" smtClean="0"/>
              <a:t>    double a = </a:t>
            </a:r>
            <a:r>
              <a:rPr lang="en-US" altLang="zh-CN" sz="2400" kern="0" dirty="0" err="1" smtClean="0"/>
              <a:t>c.get_area</a:t>
            </a:r>
            <a:r>
              <a:rPr lang="en-US" altLang="zh-CN" sz="2400" kern="0" dirty="0" smtClean="0"/>
              <a:t>();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kern="0" dirty="0" smtClean="0"/>
              <a:t>    </a:t>
            </a:r>
            <a:r>
              <a:rPr lang="en-US" altLang="zh-CN" sz="2400" kern="0" dirty="0" err="1" smtClean="0"/>
              <a:t>cout</a:t>
            </a:r>
            <a:r>
              <a:rPr lang="en-US" altLang="zh-CN" sz="2400" kern="0" dirty="0" smtClean="0"/>
              <a:t> &lt;&lt; a &lt;&lt; </a:t>
            </a:r>
            <a:r>
              <a:rPr lang="en-US" altLang="zh-CN" sz="2400" kern="0" dirty="0" err="1" smtClean="0"/>
              <a:t>endl</a:t>
            </a:r>
            <a:r>
              <a:rPr lang="en-US" altLang="zh-CN" sz="2400" kern="0" dirty="0" smtClean="0"/>
              <a:t>;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kern="0" dirty="0" smtClean="0"/>
              <a:t>    return 0;</a:t>
            </a:r>
          </a:p>
          <a:p>
            <a:pPr indent="-6351"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2400" kern="0" dirty="0" smtClean="0"/>
              <a:t>}</a:t>
            </a:r>
            <a:endParaRPr lang="en-US" altLang="zh-CN" sz="2400" kern="0" dirty="0"/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7467327" y="643335"/>
            <a:ext cx="72008" cy="60988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40730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712683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5838" y="398"/>
            <a:ext cx="6337473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6351">
              <a:lnSpc>
                <a:spcPct val="90000"/>
              </a:lnSpc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例</a:t>
            </a:r>
            <a:r>
              <a:rPr kumimoji="1" lang="en-US" altLang="zh-CN" sz="3200" dirty="0" smtClean="0">
                <a:solidFill>
                  <a:schemeClr val="bg1"/>
                </a:solidFill>
              </a:rPr>
              <a:t>4.4</a:t>
            </a:r>
            <a:r>
              <a:rPr kumimoji="1" lang="zh-CN" altLang="en-US" sz="3200" dirty="0">
                <a:solidFill>
                  <a:schemeClr val="bg1"/>
                </a:solidFill>
              </a:rPr>
              <a:t>使用 </a:t>
            </a:r>
            <a:r>
              <a:rPr kumimoji="1" lang="en-US" altLang="zh-CN" sz="3200" dirty="0">
                <a:solidFill>
                  <a:schemeClr val="bg1"/>
                </a:solidFill>
              </a:rPr>
              <a:t>this </a:t>
            </a:r>
            <a:r>
              <a:rPr kumimoji="1" lang="zh-CN" altLang="en-US" sz="3200" dirty="0">
                <a:solidFill>
                  <a:schemeClr val="bg1"/>
                </a:solidFill>
              </a:rPr>
              <a:t>的一个完整示例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46252" y="687203"/>
            <a:ext cx="491681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#include &lt;</a:t>
            </a:r>
            <a:r>
              <a:rPr lang="en-US" altLang="zh-CN" sz="1800" dirty="0" err="1"/>
              <a:t>iostream</a:t>
            </a:r>
            <a:r>
              <a:rPr lang="en-US" altLang="zh-CN" sz="1800" dirty="0"/>
              <a:t>&gt;</a:t>
            </a:r>
          </a:p>
          <a:p>
            <a:r>
              <a:rPr lang="en-US" altLang="zh-CN" sz="1800" b="1" dirty="0"/>
              <a:t>u</a:t>
            </a:r>
            <a:r>
              <a:rPr lang="en-US" altLang="zh-CN" sz="1800" b="1" dirty="0">
                <a:hlinkClick r:id="rId4"/>
              </a:rPr>
              <a:t>sin</a:t>
            </a:r>
            <a:r>
              <a:rPr lang="en-US" altLang="zh-CN" sz="1800" b="1" dirty="0"/>
              <a:t>g</a:t>
            </a:r>
            <a:r>
              <a:rPr lang="en-US" altLang="zh-CN" sz="1800" dirty="0"/>
              <a:t> </a:t>
            </a:r>
            <a:r>
              <a:rPr lang="en-US" altLang="zh-CN" sz="1800" b="1" dirty="0"/>
              <a:t>namespace</a:t>
            </a:r>
            <a:r>
              <a:rPr lang="en-US" altLang="zh-CN" sz="1800" dirty="0"/>
              <a:t> </a:t>
            </a:r>
            <a:r>
              <a:rPr lang="en-US" altLang="zh-CN" sz="1800" dirty="0" err="1"/>
              <a:t>std</a:t>
            </a:r>
            <a:r>
              <a:rPr lang="en-US" altLang="zh-CN" sz="1800" dirty="0"/>
              <a:t>;</a:t>
            </a:r>
          </a:p>
          <a:p>
            <a:r>
              <a:rPr lang="en-US" altLang="zh-CN" sz="1800" b="1" dirty="0"/>
              <a:t>class</a:t>
            </a:r>
            <a:r>
              <a:rPr lang="en-US" altLang="zh-CN" sz="1800" dirty="0"/>
              <a:t> Student{</a:t>
            </a:r>
          </a:p>
          <a:p>
            <a:r>
              <a:rPr lang="en-US" altLang="zh-CN" sz="1800" b="1" dirty="0"/>
              <a:t>public</a:t>
            </a:r>
            <a:r>
              <a:rPr lang="en-US" altLang="zh-CN" sz="1800" dirty="0"/>
              <a:t>:</a:t>
            </a:r>
          </a:p>
          <a:p>
            <a:r>
              <a:rPr lang="en-US" altLang="zh-CN" sz="1800" dirty="0" smtClean="0"/>
              <a:t>    void </a:t>
            </a:r>
            <a:r>
              <a:rPr lang="en-US" altLang="zh-CN" sz="1800" dirty="0" err="1"/>
              <a:t>setname</a:t>
            </a:r>
            <a:r>
              <a:rPr lang="en-US" altLang="zh-CN" sz="1800" dirty="0"/>
              <a:t>(char *name);</a:t>
            </a:r>
          </a:p>
          <a:p>
            <a:r>
              <a:rPr lang="en-US" altLang="zh-CN" sz="1800" dirty="0" smtClean="0"/>
              <a:t>    void </a:t>
            </a:r>
            <a:r>
              <a:rPr lang="en-US" altLang="zh-CN" sz="1800" dirty="0" err="1"/>
              <a:t>setage</a:t>
            </a:r>
            <a:r>
              <a:rPr lang="en-US" altLang="zh-CN" sz="1800" dirty="0"/>
              <a:t>(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age);</a:t>
            </a:r>
          </a:p>
          <a:p>
            <a:r>
              <a:rPr lang="en-US" altLang="zh-CN" sz="1800" dirty="0" smtClean="0"/>
              <a:t>    void </a:t>
            </a:r>
            <a:r>
              <a:rPr lang="en-US" altLang="zh-CN" sz="1800" dirty="0" err="1"/>
              <a:t>setscore</a:t>
            </a:r>
            <a:r>
              <a:rPr lang="en-US" altLang="zh-CN" sz="1800" dirty="0"/>
              <a:t>(float score);</a:t>
            </a:r>
          </a:p>
          <a:p>
            <a:r>
              <a:rPr lang="en-US" altLang="zh-CN" sz="1800" dirty="0" smtClean="0"/>
              <a:t>    void </a:t>
            </a:r>
            <a:r>
              <a:rPr lang="en-US" altLang="zh-CN" sz="1800" dirty="0"/>
              <a:t>show();</a:t>
            </a:r>
          </a:p>
          <a:p>
            <a:r>
              <a:rPr lang="en-US" altLang="zh-CN" sz="1800" b="1" dirty="0"/>
              <a:t>private</a:t>
            </a:r>
            <a:r>
              <a:rPr lang="en-US" altLang="zh-CN" sz="1800" dirty="0"/>
              <a:t>:</a:t>
            </a:r>
          </a:p>
          <a:p>
            <a:r>
              <a:rPr lang="en-US" altLang="zh-CN" sz="1800" dirty="0" smtClean="0"/>
              <a:t>    char </a:t>
            </a:r>
            <a:r>
              <a:rPr lang="en-US" altLang="zh-CN" sz="1800" dirty="0"/>
              <a:t>*name;</a:t>
            </a:r>
          </a:p>
          <a:p>
            <a:r>
              <a:rPr lang="en-US" altLang="zh-CN" sz="1800" dirty="0" smtClean="0"/>
              <a:t>   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age;</a:t>
            </a:r>
          </a:p>
          <a:p>
            <a:r>
              <a:rPr lang="en-US" altLang="zh-CN" sz="1800" dirty="0" smtClean="0"/>
              <a:t>    float </a:t>
            </a:r>
            <a:r>
              <a:rPr lang="en-US" altLang="zh-CN" sz="1800" dirty="0"/>
              <a:t>score;</a:t>
            </a:r>
          </a:p>
          <a:p>
            <a:r>
              <a:rPr lang="en-US" altLang="zh-CN" sz="1800" dirty="0"/>
              <a:t>};</a:t>
            </a:r>
          </a:p>
          <a:p>
            <a:r>
              <a:rPr lang="en-US" altLang="zh-CN" sz="1800" dirty="0"/>
              <a:t>void Student::</a:t>
            </a:r>
            <a:r>
              <a:rPr lang="en-US" altLang="zh-CN" sz="1800" dirty="0" err="1"/>
              <a:t>setname</a:t>
            </a:r>
            <a:r>
              <a:rPr lang="en-US" altLang="zh-CN" sz="1800" dirty="0"/>
              <a:t>(char *name){</a:t>
            </a:r>
          </a:p>
          <a:p>
            <a:r>
              <a:rPr lang="en-US" altLang="zh-CN" sz="1800" b="1" dirty="0" smtClean="0">
                <a:solidFill>
                  <a:schemeClr val="bg2"/>
                </a:solidFill>
              </a:rPr>
              <a:t>    this</a:t>
            </a:r>
            <a:r>
              <a:rPr lang="en-US" altLang="zh-CN" sz="1800" dirty="0" smtClean="0">
                <a:solidFill>
                  <a:schemeClr val="bg2"/>
                </a:solidFill>
              </a:rPr>
              <a:t>-</a:t>
            </a:r>
            <a:r>
              <a:rPr lang="en-US" altLang="zh-CN" sz="1800" dirty="0"/>
              <a:t>&gt;name = name;</a:t>
            </a:r>
          </a:p>
          <a:p>
            <a:r>
              <a:rPr lang="en-US" altLang="zh-CN" sz="1800" dirty="0"/>
              <a:t>}</a:t>
            </a:r>
          </a:p>
          <a:p>
            <a:r>
              <a:rPr lang="en-US" altLang="zh-CN" sz="1800" dirty="0"/>
              <a:t>void Student::</a:t>
            </a:r>
            <a:r>
              <a:rPr lang="en-US" altLang="zh-CN" sz="1800" dirty="0" err="1"/>
              <a:t>setage</a:t>
            </a:r>
            <a:r>
              <a:rPr lang="en-US" altLang="zh-CN" sz="1800" dirty="0"/>
              <a:t>(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age){</a:t>
            </a:r>
          </a:p>
          <a:p>
            <a:r>
              <a:rPr lang="en-US" altLang="zh-CN" sz="1800" b="1" dirty="0" smtClean="0">
                <a:solidFill>
                  <a:schemeClr val="bg2"/>
                </a:solidFill>
              </a:rPr>
              <a:t>    this</a:t>
            </a:r>
            <a:r>
              <a:rPr lang="en-US" altLang="zh-CN" sz="1800" dirty="0" smtClean="0">
                <a:solidFill>
                  <a:schemeClr val="bg2"/>
                </a:solidFill>
              </a:rPr>
              <a:t>-</a:t>
            </a:r>
            <a:r>
              <a:rPr lang="en-US" altLang="zh-CN" sz="1800" dirty="0"/>
              <a:t>&gt;age = age;</a:t>
            </a:r>
          </a:p>
          <a:p>
            <a:r>
              <a:rPr lang="en-US" altLang="zh-CN" sz="1800" dirty="0"/>
              <a:t>}</a:t>
            </a:r>
          </a:p>
          <a:p>
            <a:r>
              <a:rPr lang="en-US" altLang="zh-CN" sz="1800" dirty="0"/>
              <a:t>void Student::</a:t>
            </a:r>
            <a:r>
              <a:rPr lang="en-US" altLang="zh-CN" sz="1800" dirty="0" err="1"/>
              <a:t>setscore</a:t>
            </a:r>
            <a:r>
              <a:rPr lang="en-US" altLang="zh-CN" sz="1800" dirty="0"/>
              <a:t>(float score){</a:t>
            </a:r>
          </a:p>
          <a:p>
            <a:r>
              <a:rPr lang="en-US" altLang="zh-CN" sz="1800" b="1" dirty="0" smtClean="0">
                <a:solidFill>
                  <a:schemeClr val="bg2"/>
                </a:solidFill>
              </a:rPr>
              <a:t>    this</a:t>
            </a:r>
            <a:r>
              <a:rPr lang="en-US" altLang="zh-CN" sz="1800" dirty="0" smtClean="0"/>
              <a:t>-</a:t>
            </a:r>
            <a:r>
              <a:rPr lang="en-US" altLang="zh-CN" sz="1800" dirty="0"/>
              <a:t>&gt;score = score;</a:t>
            </a:r>
          </a:p>
          <a:p>
            <a:r>
              <a:rPr lang="en-US" altLang="zh-CN" sz="1800" dirty="0" smtClean="0"/>
              <a:t>}</a:t>
            </a:r>
            <a:endParaRPr lang="en-US" altLang="zh-CN" sz="1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451103" y="1053530"/>
            <a:ext cx="64087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void Student::show(){</a:t>
            </a:r>
          </a:p>
          <a:p>
            <a:r>
              <a:rPr lang="en-US" altLang="zh-CN" sz="1800" dirty="0" smtClean="0"/>
              <a:t>    </a:t>
            </a:r>
            <a:r>
              <a:rPr lang="en-US" altLang="zh-CN" sz="1800" dirty="0" err="1" smtClean="0"/>
              <a:t>cout</a:t>
            </a:r>
            <a:r>
              <a:rPr lang="en-US" altLang="zh-CN" sz="1800" dirty="0"/>
              <a:t>&lt;&lt;</a:t>
            </a:r>
            <a:r>
              <a:rPr lang="en-US" altLang="zh-CN" sz="1800" b="1" dirty="0">
                <a:solidFill>
                  <a:schemeClr val="bg2"/>
                </a:solidFill>
              </a:rPr>
              <a:t>this</a:t>
            </a:r>
            <a:r>
              <a:rPr lang="en-US" altLang="zh-CN" sz="1800" dirty="0"/>
              <a:t>-&gt;name&lt;&lt;"</a:t>
            </a:r>
            <a:r>
              <a:rPr lang="zh-CN" altLang="en-US" sz="1800" dirty="0"/>
              <a:t>的年龄是</a:t>
            </a:r>
            <a:r>
              <a:rPr lang="en-US" altLang="zh-CN" sz="1800" dirty="0"/>
              <a:t>"&lt;&lt;</a:t>
            </a:r>
            <a:r>
              <a:rPr lang="en-US" altLang="zh-CN" sz="1800" b="1" dirty="0">
                <a:solidFill>
                  <a:schemeClr val="bg2"/>
                </a:solidFill>
              </a:rPr>
              <a:t>this</a:t>
            </a:r>
            <a:r>
              <a:rPr lang="en-US" altLang="zh-CN" sz="1800" dirty="0"/>
              <a:t>-&gt;age&lt;&lt;"</a:t>
            </a:r>
            <a:r>
              <a:rPr lang="zh-CN" altLang="en-US" sz="1800" dirty="0"/>
              <a:t>，成绩是</a:t>
            </a:r>
            <a:r>
              <a:rPr lang="en-US" altLang="zh-CN" sz="1800" dirty="0"/>
              <a:t>"&lt;&lt;</a:t>
            </a:r>
            <a:r>
              <a:rPr lang="en-US" altLang="zh-CN" sz="1800" b="1" dirty="0">
                <a:solidFill>
                  <a:schemeClr val="bg2"/>
                </a:solidFill>
              </a:rPr>
              <a:t>this</a:t>
            </a:r>
            <a:r>
              <a:rPr lang="en-US" altLang="zh-CN" sz="1800" dirty="0"/>
              <a:t>-&gt;score&lt;&lt;</a:t>
            </a:r>
            <a:r>
              <a:rPr lang="en-US" altLang="zh-CN" sz="1800" dirty="0" err="1"/>
              <a:t>endl</a:t>
            </a:r>
            <a:r>
              <a:rPr lang="en-US" altLang="zh-CN" sz="1800" dirty="0"/>
              <a:t>;</a:t>
            </a:r>
          </a:p>
          <a:p>
            <a:r>
              <a:rPr lang="en-US" altLang="zh-CN" sz="1800" dirty="0"/>
              <a:t>}</a:t>
            </a:r>
          </a:p>
          <a:p>
            <a:r>
              <a:rPr lang="en-US" altLang="zh-CN" sz="1800" dirty="0" err="1"/>
              <a:t>int</a:t>
            </a:r>
            <a:r>
              <a:rPr lang="en-US" altLang="zh-CN" sz="1800" dirty="0"/>
              <a:t> main(){</a:t>
            </a:r>
          </a:p>
          <a:p>
            <a:r>
              <a:rPr lang="en-US" altLang="zh-CN" sz="1800" dirty="0" smtClean="0"/>
              <a:t>    Student </a:t>
            </a:r>
            <a:r>
              <a:rPr lang="en-US" altLang="zh-CN" sz="1800" dirty="0"/>
              <a:t>*</a:t>
            </a:r>
            <a:r>
              <a:rPr lang="en-US" altLang="zh-CN" sz="1800" dirty="0" err="1"/>
              <a:t>pstu</a:t>
            </a:r>
            <a:r>
              <a:rPr lang="en-US" altLang="zh-CN" sz="1800" dirty="0"/>
              <a:t> = </a:t>
            </a:r>
            <a:r>
              <a:rPr lang="en-US" altLang="zh-CN" sz="1800" b="1" dirty="0"/>
              <a:t>new</a:t>
            </a:r>
            <a:r>
              <a:rPr lang="en-US" altLang="zh-CN" sz="1800" dirty="0"/>
              <a:t> Student;</a:t>
            </a:r>
          </a:p>
          <a:p>
            <a:r>
              <a:rPr lang="en-US" altLang="zh-CN" sz="1800" dirty="0" smtClean="0"/>
              <a:t>    </a:t>
            </a:r>
            <a:r>
              <a:rPr lang="en-US" altLang="zh-CN" sz="1800" dirty="0" err="1" smtClean="0"/>
              <a:t>pstu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-&gt; </a:t>
            </a:r>
            <a:r>
              <a:rPr lang="en-US" altLang="zh-CN" sz="1800" dirty="0" err="1"/>
              <a:t>setname</a:t>
            </a:r>
            <a:r>
              <a:rPr lang="en-US" altLang="zh-CN" sz="1800" dirty="0"/>
              <a:t>("</a:t>
            </a:r>
            <a:r>
              <a:rPr lang="zh-CN" altLang="en-US" sz="1800" dirty="0"/>
              <a:t>李华</a:t>
            </a:r>
            <a:r>
              <a:rPr lang="en-US" altLang="zh-CN" sz="1800" dirty="0"/>
              <a:t>");</a:t>
            </a:r>
            <a:endParaRPr lang="zh-CN" altLang="en-US" sz="1800" dirty="0"/>
          </a:p>
          <a:p>
            <a:r>
              <a:rPr lang="en-US" altLang="zh-CN" sz="1800" dirty="0" smtClean="0"/>
              <a:t>    </a:t>
            </a:r>
            <a:r>
              <a:rPr lang="en-US" altLang="zh-CN" sz="1800" dirty="0" err="1" smtClean="0"/>
              <a:t>pstu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-&gt; </a:t>
            </a:r>
            <a:r>
              <a:rPr lang="en-US" altLang="zh-CN" sz="1800" dirty="0" err="1"/>
              <a:t>setage</a:t>
            </a:r>
            <a:r>
              <a:rPr lang="en-US" altLang="zh-CN" sz="1800" dirty="0"/>
              <a:t>(16);</a:t>
            </a:r>
          </a:p>
          <a:p>
            <a:r>
              <a:rPr lang="en-US" altLang="zh-CN" sz="1800" dirty="0" smtClean="0"/>
              <a:t>    </a:t>
            </a:r>
            <a:r>
              <a:rPr lang="en-US" altLang="zh-CN" sz="1800" dirty="0" err="1" smtClean="0"/>
              <a:t>pstu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-&gt; </a:t>
            </a:r>
            <a:r>
              <a:rPr lang="en-US" altLang="zh-CN" sz="1800" dirty="0" err="1"/>
              <a:t>setscore</a:t>
            </a:r>
            <a:r>
              <a:rPr lang="en-US" altLang="zh-CN" sz="1800" dirty="0"/>
              <a:t>(96.5);</a:t>
            </a:r>
          </a:p>
          <a:p>
            <a:r>
              <a:rPr lang="en-US" altLang="zh-CN" sz="1800" dirty="0" smtClean="0"/>
              <a:t>    </a:t>
            </a:r>
            <a:r>
              <a:rPr lang="en-US" altLang="zh-CN" sz="1800" dirty="0" err="1" smtClean="0"/>
              <a:t>pstu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-&gt; show();</a:t>
            </a:r>
          </a:p>
          <a:p>
            <a:r>
              <a:rPr lang="en-US" altLang="zh-CN" sz="1800" b="1" dirty="0" smtClean="0"/>
              <a:t>    return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0;</a:t>
            </a:r>
          </a:p>
          <a:p>
            <a:r>
              <a:rPr lang="en-US" altLang="zh-CN" sz="1800" dirty="0" smtClean="0"/>
              <a:t>}</a:t>
            </a:r>
          </a:p>
          <a:p>
            <a:endParaRPr lang="en-US" altLang="zh-CN" sz="1800" dirty="0"/>
          </a:p>
          <a:p>
            <a:endParaRPr lang="en-US" altLang="zh-CN" sz="1800" dirty="0" smtClean="0"/>
          </a:p>
          <a:p>
            <a:r>
              <a:rPr lang="zh-CN" altLang="en-US" dirty="0"/>
              <a:t>运行结果：</a:t>
            </a: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zh-CN" altLang="en-US" dirty="0"/>
              <a:t>李华的年龄是</a:t>
            </a:r>
            <a:r>
              <a:rPr lang="en-US" altLang="zh-CN" dirty="0"/>
              <a:t>16</a:t>
            </a:r>
            <a:r>
              <a:rPr lang="zh-CN" altLang="en-US" dirty="0"/>
              <a:t>，成绩是</a:t>
            </a:r>
            <a:r>
              <a:rPr lang="en-US" altLang="zh-CN" dirty="0"/>
              <a:t>96.5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038931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70583" y="980674"/>
            <a:ext cx="10945216" cy="28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1" kern="0" dirty="0"/>
              <a:t>说明</a:t>
            </a:r>
            <a:r>
              <a:rPr lang="en-US" altLang="zh-CN" sz="2801" kern="0" dirty="0"/>
              <a:t>: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altLang="zh-CN" sz="2801" b="0" kern="0" dirty="0"/>
              <a:t>    </a:t>
            </a:r>
            <a:r>
              <a:rPr lang="en-US" altLang="zh-CN" sz="2400" b="0" kern="0" dirty="0"/>
              <a:t>this</a:t>
            </a:r>
            <a:r>
              <a:rPr lang="zh-CN" altLang="en-US" sz="2400" b="0" kern="0" dirty="0"/>
              <a:t>指针是一个</a:t>
            </a:r>
            <a:r>
              <a:rPr lang="en-US" altLang="zh-CN" sz="2400" b="0" kern="0" dirty="0" err="1"/>
              <a:t>const</a:t>
            </a:r>
            <a:r>
              <a:rPr lang="zh-CN" altLang="en-US" sz="2400" b="0" kern="0" dirty="0"/>
              <a:t>指针，不能在程序中修改它或给它赋值。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zh-CN" altLang="en-US" sz="2400" b="0" kern="0" dirty="0"/>
              <a:t>    </a:t>
            </a:r>
            <a:r>
              <a:rPr lang="en-US" altLang="zh-CN" sz="2400" b="0" kern="0" dirty="0"/>
              <a:t>this</a:t>
            </a:r>
            <a:r>
              <a:rPr lang="zh-CN" altLang="en-US" sz="2400" b="0" kern="0" dirty="0"/>
              <a:t>指针是一个局部数据，它的作用域仅在一个对象的内部</a:t>
            </a:r>
            <a:r>
              <a:rPr lang="en-US" altLang="zh-CN" sz="2400" b="0" kern="0" dirty="0"/>
              <a:t>,</a:t>
            </a:r>
            <a:r>
              <a:rPr lang="zh-CN" altLang="en-US" sz="2400" b="0" kern="0" dirty="0"/>
              <a:t>通过 </a:t>
            </a:r>
            <a:r>
              <a:rPr lang="en-US" altLang="zh-CN" sz="2400" b="0" kern="0" dirty="0"/>
              <a:t>this </a:t>
            </a:r>
            <a:r>
              <a:rPr lang="zh-CN" altLang="en-US" sz="2400" b="0" kern="0" dirty="0"/>
              <a:t>可以访问类的所有成员，包括 </a:t>
            </a:r>
            <a:r>
              <a:rPr lang="en-US" altLang="zh-CN" sz="2400" b="0" kern="0" dirty="0"/>
              <a:t>private</a:t>
            </a:r>
            <a:r>
              <a:rPr lang="zh-CN" altLang="en-US" sz="2400" b="0" kern="0" dirty="0"/>
              <a:t>、</a:t>
            </a:r>
            <a:r>
              <a:rPr lang="en-US" altLang="zh-CN" sz="2400" b="0" kern="0" dirty="0"/>
              <a:t>protected</a:t>
            </a:r>
            <a:r>
              <a:rPr lang="zh-CN" altLang="en-US" sz="2400" b="0" kern="0" dirty="0"/>
              <a:t>、</a:t>
            </a:r>
            <a:r>
              <a:rPr lang="en-US" altLang="zh-CN" sz="2400" b="0" kern="0" dirty="0"/>
              <a:t>public </a:t>
            </a:r>
            <a:r>
              <a:rPr lang="zh-CN" altLang="en-US" sz="2400" b="0" kern="0" dirty="0"/>
              <a:t>属性的。</a:t>
            </a:r>
            <a:endParaRPr lang="en-US" altLang="zh-CN" sz="2400" b="0" kern="0" dirty="0"/>
          </a:p>
          <a:p>
            <a:pPr>
              <a:buFont typeface="Wingdings" pitchFamily="2" charset="2"/>
              <a:buChar char="Ø"/>
              <a:defRPr/>
            </a:pPr>
            <a:r>
              <a:rPr lang="zh-CN" altLang="en-US" sz="2400" b="0" kern="0" dirty="0"/>
              <a:t>有在对象被创建以后才会给 </a:t>
            </a:r>
            <a:r>
              <a:rPr lang="en-US" altLang="zh-CN" sz="2400" b="0" kern="0" dirty="0"/>
              <a:t>this </a:t>
            </a:r>
            <a:r>
              <a:rPr lang="zh-CN" altLang="en-US" sz="2400" b="0" kern="0" dirty="0"/>
              <a:t>赋值，并且这个赋值的过程是编译器自动完成的，不需要用户干预，用户也不能显式地给 </a:t>
            </a:r>
            <a:r>
              <a:rPr lang="en-US" altLang="zh-CN" sz="2400" b="0" kern="0" dirty="0"/>
              <a:t>this </a:t>
            </a:r>
            <a:r>
              <a:rPr lang="zh-CN" altLang="en-US" sz="2400" b="0" kern="0" dirty="0"/>
              <a:t>赋值。   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0" y="4293892"/>
            <a:ext cx="11787807" cy="2448270"/>
          </a:xfrm>
          <a:noFill/>
        </p:spPr>
        <p:txBody>
          <a:bodyPr/>
          <a:lstStyle/>
          <a:p>
            <a:pPr indent="-6351" algn="l"/>
            <a:r>
              <a:rPr lang="en-US" altLang="zh-CN" sz="2400" b="0" dirty="0" smtClean="0">
                <a:solidFill>
                  <a:srgbClr val="0000FA"/>
                </a:solidFill>
              </a:rPr>
              <a:t>（1）</a:t>
            </a:r>
            <a:r>
              <a:rPr lang="zh-CN" altLang="en-US" sz="2400" b="0" dirty="0" smtClean="0">
                <a:solidFill>
                  <a:srgbClr val="0000FA"/>
                </a:solidFill>
              </a:rPr>
              <a:t>隐式存在：</a:t>
            </a:r>
            <a:r>
              <a:rPr lang="en-US" altLang="zh-CN" sz="2400" b="0" dirty="0" smtClean="0"/>
              <a:t>this</a:t>
            </a:r>
            <a:r>
              <a:rPr lang="zh-CN" altLang="en-US" sz="2400" b="0" dirty="0" smtClean="0"/>
              <a:t>指针是隐式使用的，它是作为参数被传递给成员函数的。</a:t>
            </a:r>
          </a:p>
          <a:p>
            <a:pPr indent="-6351" algn="l"/>
            <a:r>
              <a:rPr lang="zh-CN" altLang="en-US" sz="2400" b="0" dirty="0" smtClean="0">
                <a:solidFill>
                  <a:srgbClr val="0000FA"/>
                </a:solidFill>
              </a:rPr>
              <a:t>（2）自动实现：</a:t>
            </a:r>
            <a:r>
              <a:rPr lang="zh-CN" altLang="en-US" sz="2400" b="0" dirty="0" smtClean="0"/>
              <a:t>是编译系统自动实现的，程序设计者不必人为地在形参中增加</a:t>
            </a:r>
            <a:r>
              <a:rPr lang="en-US" altLang="zh-CN" sz="2400" b="0" dirty="0" smtClean="0"/>
              <a:t>this</a:t>
            </a:r>
            <a:r>
              <a:rPr lang="zh-CN" altLang="en-US" sz="2400" b="0" dirty="0" smtClean="0"/>
              <a:t>指针，也不必将对象</a:t>
            </a:r>
            <a:r>
              <a:rPr lang="en-US" altLang="zh-CN" sz="2400" b="0" dirty="0" smtClean="0"/>
              <a:t>a</a:t>
            </a:r>
            <a:r>
              <a:rPr lang="zh-CN" altLang="en-US" sz="2400" b="0" dirty="0" smtClean="0"/>
              <a:t>的地址传给</a:t>
            </a:r>
            <a:r>
              <a:rPr lang="en-US" altLang="zh-CN" sz="2400" b="0" dirty="0" smtClean="0"/>
              <a:t>this</a:t>
            </a:r>
            <a:r>
              <a:rPr lang="zh-CN" altLang="en-US" sz="2400" b="0" dirty="0" smtClean="0"/>
              <a:t>指针。</a:t>
            </a:r>
          </a:p>
          <a:p>
            <a:pPr indent="-6351" algn="l"/>
            <a:r>
              <a:rPr lang="zh-CN" altLang="en-US" sz="2400" b="0" dirty="0" smtClean="0">
                <a:solidFill>
                  <a:srgbClr val="0000FA"/>
                </a:solidFill>
              </a:rPr>
              <a:t>（3）*</a:t>
            </a:r>
            <a:r>
              <a:rPr lang="en-US" altLang="zh-CN" sz="2400" b="0" dirty="0" smtClean="0">
                <a:solidFill>
                  <a:srgbClr val="0000FA"/>
                </a:solidFill>
              </a:rPr>
              <a:t>this：</a:t>
            </a:r>
            <a:r>
              <a:rPr lang="zh-CN" altLang="en-US" sz="2400" b="0" dirty="0" smtClean="0"/>
              <a:t>表示对象当前对象本身；例如，计算</a:t>
            </a:r>
            <a:r>
              <a:rPr lang="en-US" altLang="zh-CN" sz="2400" b="0" dirty="0" smtClean="0"/>
              <a:t>Box</a:t>
            </a:r>
            <a:r>
              <a:rPr lang="zh-CN" altLang="en-US" sz="2400" b="0" dirty="0" smtClean="0"/>
              <a:t>体积的函数可以改写为</a:t>
            </a:r>
          </a:p>
          <a:p>
            <a:pPr indent="-6351" algn="l"/>
            <a:r>
              <a:rPr lang="en-US" altLang="zh-CN" sz="2400" dirty="0"/>
              <a:t>		       return((*this).height * (*this).width * (*this).length);</a:t>
            </a:r>
          </a:p>
        </p:txBody>
      </p:sp>
      <p:pic>
        <p:nvPicPr>
          <p:cNvPr id="5" name="矩形 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5182617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985838" y="398"/>
            <a:ext cx="3356991" cy="53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 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自引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用指针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this</a:t>
            </a:r>
            <a:endParaRPr lang="zh-CN" altLang="en-US" sz="3200" b="1" dirty="0">
              <a:solidFill>
                <a:schemeClr val="bg1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1383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theme/theme1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C00000"/>
      </a:dk2>
      <a:lt2>
        <a:srgbClr val="FF0000"/>
      </a:lt2>
      <a:accent1>
        <a:srgbClr val="FF6600"/>
      </a:accent1>
      <a:accent2>
        <a:srgbClr val="FFC0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AE00"/>
      </a:accent6>
      <a:hlink>
        <a:srgbClr val="262626"/>
      </a:hlink>
      <a:folHlink>
        <a:srgbClr val="7F7F7F"/>
      </a:folHlink>
    </a:clrScheme>
    <a:fontScheme name="2_Office 主题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19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19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C00000"/>
        </a:dk2>
        <a:lt2>
          <a:srgbClr val="FF0000"/>
        </a:lt2>
        <a:accent1>
          <a:srgbClr val="FF6600"/>
        </a:accent1>
        <a:accent2>
          <a:srgbClr val="FFC0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AE00"/>
        </a:accent6>
        <a:hlink>
          <a:srgbClr val="262626"/>
        </a:hlink>
        <a:folHlink>
          <a:srgbClr val="7F7F7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_教育说课 (52).pptx" id="{3C235130-510A-40AD-AC8F-D6058B36FCBB}" vid="{D8C728C2-F417-4036-AB6F-F18EF17D5991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ljj——c++</Template>
  <TotalTime>684</TotalTime>
  <Words>4352</Words>
  <Application>Microsoft Office PowerPoint</Application>
  <PresentationFormat>自定义</PresentationFormat>
  <Paragraphs>968</Paragraphs>
  <Slides>64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5" baseType="lpstr">
      <vt:lpstr>Open Sans Light</vt:lpstr>
      <vt:lpstr>方正大黑简体</vt:lpstr>
      <vt:lpstr>方正兰亭细黑_GBK</vt:lpstr>
      <vt:lpstr>黑体</vt:lpstr>
      <vt:lpstr>华文楷体</vt:lpstr>
      <vt:lpstr>楷体</vt:lpstr>
      <vt:lpstr>楷体_GB2312</vt:lpstr>
      <vt:lpstr>隶书</vt:lpstr>
      <vt:lpstr>宋体</vt:lpstr>
      <vt:lpstr>微软雅黑</vt:lpstr>
      <vt:lpstr>微软雅黑 Light</vt:lpstr>
      <vt:lpstr>Agency FB</vt:lpstr>
      <vt:lpstr>Arial</vt:lpstr>
      <vt:lpstr>Arial Black</vt:lpstr>
      <vt:lpstr>Calibri</vt:lpstr>
      <vt:lpstr>Courier New</vt:lpstr>
      <vt:lpstr>Impact</vt:lpstr>
      <vt:lpstr>Rockwell</vt:lpstr>
      <vt:lpstr>Times New Roman</vt:lpstr>
      <vt:lpstr>Wingdings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lijijun@gmail.com</dc:creator>
  <cp:keywords>tukuppt</cp:keywords>
  <cp:lastModifiedBy>HighAir</cp:lastModifiedBy>
  <cp:revision>36</cp:revision>
  <dcterms:created xsi:type="dcterms:W3CDTF">2020-02-15T13:56:48Z</dcterms:created>
  <dcterms:modified xsi:type="dcterms:W3CDTF">2021-09-13T08:05:27Z</dcterms:modified>
</cp:coreProperties>
</file>